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307" r:id="rId4"/>
    <p:sldId id="306" r:id="rId5"/>
    <p:sldId id="305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19" r:id="rId22"/>
    <p:sldId id="320" r:id="rId23"/>
    <p:sldId id="258" r:id="rId24"/>
    <p:sldId id="272" r:id="rId25"/>
    <p:sldId id="335" r:id="rId26"/>
    <p:sldId id="336" r:id="rId27"/>
    <p:sldId id="337" r:id="rId28"/>
    <p:sldId id="338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7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76" r:id="rId66"/>
    <p:sldId id="377" r:id="rId67"/>
    <p:sldId id="378" r:id="rId68"/>
    <p:sldId id="379" r:id="rId69"/>
    <p:sldId id="380" r:id="rId70"/>
    <p:sldId id="381" r:id="rId71"/>
    <p:sldId id="382" r:id="rId72"/>
    <p:sldId id="383" r:id="rId73"/>
    <p:sldId id="384" r:id="rId74"/>
    <p:sldId id="385" r:id="rId75"/>
    <p:sldId id="386" r:id="rId76"/>
    <p:sldId id="387" r:id="rId77"/>
    <p:sldId id="388" r:id="rId78"/>
  </p:sldIdLst>
  <p:sldSz cx="9144000" cy="6858000" type="screen4x3"/>
  <p:notesSz cx="6797675" cy="9926638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FF"/>
    <a:srgbClr val="0066FF"/>
    <a:srgbClr val="FFCC99"/>
    <a:srgbClr val="FFCC66"/>
    <a:srgbClr val="FF9900"/>
    <a:srgbClr val="00FF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7" autoAdjust="0"/>
    <p:restoredTop sz="94532" autoAdjust="0"/>
  </p:normalViewPr>
  <p:slideViewPr>
    <p:cSldViewPr>
      <p:cViewPr varScale="1">
        <p:scale>
          <a:sx n="78" d="100"/>
          <a:sy n="78" d="100"/>
        </p:scale>
        <p:origin x="158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8D10BD62-4236-432B-9CC8-A511C4A8EA47}" type="datetimeFigureOut">
              <a:rPr lang="ru-RU"/>
              <a:pPr>
                <a:defRPr/>
              </a:pPr>
              <a:t>21.09.2020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F46E6C3-2E16-4074-A913-8D64A84F1A8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450813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331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610C47-4AB9-4202-8B1D-86761AEC919B}" type="slidenum">
              <a:rPr lang="ru-RU" altLang="ru-RU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5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331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261A784-2CC3-4E0A-8F9F-B519FFA195B9}" type="slidenum">
              <a:rPr lang="ru-RU" altLang="ru-RU" sz="1200"/>
              <a:pPr eaLnBrk="1" hangingPunct="1"/>
              <a:t>48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105867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41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AD60770-6F0D-4454-AE8E-F24800F683AB}" type="slidenum">
              <a:rPr lang="ru-RU" altLang="ru-RU" sz="1200"/>
              <a:pPr eaLnBrk="1" hangingPunct="1"/>
              <a:t>55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57630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ru-RU"/>
          </a:p>
        </p:txBody>
      </p:sp>
      <p:sp>
        <p:nvSpPr>
          <p:cNvPr id="1843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CE590B4-EDFE-4852-B892-4C54AA30A7A4}" type="slidenum">
              <a:rPr lang="ru-RU" altLang="ru-RU" sz="1200"/>
              <a:pPr eaLnBrk="1" hangingPunct="1"/>
              <a:t>75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627828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ru-RU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BA58BB0-4E85-4C6F-8BB2-FCE52BF5FA67}" type="slidenum">
              <a:rPr lang="ru-RU" altLang="ru-RU" sz="1200"/>
              <a:pPr eaLnBrk="1" hangingPunct="1"/>
              <a:t>76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395394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B5455-29B6-497C-827D-B8A0DEACE69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8627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FDEBB-1D42-44B3-9194-2F1C49185AF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3742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9C2C3-0CE1-48C4-B458-D05D4C41E90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95830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BB772-7D51-4C11-8C64-1FB404CEB95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200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5B570-33C7-4F9F-8FF9-2F827990584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42068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25792-3BB4-494C-8435-A11BE196530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776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93392-2DAF-406B-A5B9-97027D295F4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183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BF133-6802-415B-8A88-816D7A409FA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15283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A4C34-733F-4817-9BF1-F7736C6749A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69055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04936-792C-4856-B919-A00F61955BF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73025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1DFD8-3688-4986-B11D-6CCF6E8A162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558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36FEE-D533-424F-AE25-8F60FCBB5E0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6073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0BD33332-7F73-4C88-B429-F4104B6D744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5"/>
          <p:cNvSpPr>
            <a:spLocks noChangeArrowheads="1"/>
          </p:cNvSpPr>
          <p:nvPr/>
        </p:nvSpPr>
        <p:spPr bwMode="auto">
          <a:xfrm>
            <a:off x="216025" y="1412776"/>
            <a:ext cx="87849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«</a:t>
            </a:r>
            <a:r>
              <a:rPr lang="ru-RU" altLang="ru-RU" sz="2000" b="1">
                <a:solidFill>
                  <a:srgbClr val="0066FF"/>
                </a:solidFill>
              </a:rPr>
              <a:t>ОРГАНИЗАЦИЯ ЭВМ И СИСТЕМ</a:t>
            </a:r>
            <a:r>
              <a:rPr lang="ru-RU" altLang="ru-RU" sz="2000"/>
              <a:t>» </a:t>
            </a:r>
            <a:endParaRPr lang="ru-RU" altLang="ru-RU" sz="2000" dirty="0"/>
          </a:p>
        </p:txBody>
      </p:sp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431825" y="2132856"/>
            <a:ext cx="82804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508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/>
              <a:t>МОДУЛЬ 1.Архитектура ЭВМ и процессора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/>
              <a:t>РАЗДЕЛ 1. Архитектура ЭВМ и процессора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ru-RU" sz="20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/>
              <a:t>«ВВЕДЕНИЕ»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ru-RU" altLang="ru-RU" sz="20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/>
              <a:t>(лекция)</a:t>
            </a:r>
          </a:p>
        </p:txBody>
      </p:sp>
      <p:sp>
        <p:nvSpPr>
          <p:cNvPr id="3077" name="Text Box 7"/>
          <p:cNvSpPr txBox="1">
            <a:spLocks noChangeArrowheads="1"/>
          </p:cNvSpPr>
          <p:nvPr/>
        </p:nvSpPr>
        <p:spPr bwMode="auto">
          <a:xfrm>
            <a:off x="5724525" y="5661025"/>
            <a:ext cx="297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к.т.н. ПОГУДИН А.Л.</a:t>
            </a:r>
            <a:endParaRPr lang="ru-RU" altLang="ru-RU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2016" y="548680"/>
            <a:ext cx="856895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114300" algn="l"/>
              </a:tabLst>
            </a:pP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АЛГОРИТМ</a:t>
            </a:r>
            <a:r>
              <a:rPr lang="ru-RU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dirty="0">
                <a:latin typeface="Arial"/>
                <a:ea typeface="Times New Roman"/>
                <a:cs typeface="Times New Roman"/>
              </a:rPr>
              <a:t>- набор предписаний, однозначно определяющий содержание и последовательность выполнения действий для си­стематического решения задачи.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114300" algn="l"/>
              </a:tabLst>
            </a:pPr>
            <a:endParaRPr lang="ru-RU" dirty="0">
              <a:latin typeface="Arial"/>
              <a:ea typeface="Times New Roman"/>
              <a:cs typeface="Times New Roman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  <a:tabLst>
                <a:tab pos="114300" algn="l"/>
              </a:tabLst>
            </a:pPr>
            <a:r>
              <a:rPr lang="ru-RU" dirty="0">
                <a:latin typeface="Arial"/>
                <a:ea typeface="Times New Roman"/>
                <a:cs typeface="Times New Roman"/>
              </a:rPr>
              <a:t>Для алгоритма можно выделить семь характеризующих его параметров: совокупность возможных исходных данных, совокупность возможных результатов, совокуп­ность возможных промежуточных результатов, правило начала про­цесса обработки данных, правило непосредственной обработки, правило окончания процесса, правило извлечения результата. </a:t>
            </a:r>
          </a:p>
        </p:txBody>
      </p:sp>
    </p:spTree>
    <p:extLst>
      <p:ext uri="{BB962C8B-B14F-4D97-AF65-F5344CB8AC3E}">
        <p14:creationId xmlns:p14="http://schemas.microsoft.com/office/powerpoint/2010/main" val="814748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520" y="692696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ФУНКЦИЯ</a:t>
            </a:r>
            <a:r>
              <a:rPr lang="ru-RU" sz="2400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sz="2400" dirty="0">
                <a:latin typeface="Arial"/>
                <a:ea typeface="Times New Roman"/>
                <a:cs typeface="Times New Roman"/>
              </a:rPr>
              <a:t>определяет алгоритм работы блока, т. е. правила полу­чения выходных последовательностей по входным последователь­ностям.</a:t>
            </a:r>
            <a:endParaRPr lang="ru-RU" dirty="0">
              <a:latin typeface="Times New Roman"/>
              <a:ea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endParaRPr lang="ru-RU" sz="2400" i="1" dirty="0">
              <a:solidFill>
                <a:srgbClr val="FF0000"/>
              </a:solidFill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endParaRPr lang="ru-RU" sz="2400" i="1" dirty="0">
              <a:solidFill>
                <a:srgbClr val="FF0000"/>
              </a:solidFill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СТРУКТУРА</a:t>
            </a:r>
            <a:r>
              <a:rPr lang="ru-RU" sz="2400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sz="2400" dirty="0">
                <a:latin typeface="Arial"/>
                <a:ea typeface="Times New Roman"/>
                <a:cs typeface="Times New Roman"/>
              </a:rPr>
              <a:t>показывает, как устроен блок, раскрывая его в виде схемы, содержащей блоки более низкого уровня иерархии.</a:t>
            </a:r>
            <a:endParaRPr lang="ru-RU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59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8540" y="241896"/>
            <a:ext cx="842493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ФУНКЦИОНАЛЬНАЯ ОРГАНИЗАЦИЯ </a:t>
            </a: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ВМ (ВС) </a:t>
            </a: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- это её представление в виде функциональной схемы, иллюст­рирующей результат функциональной декомпозиции абстрактной системы. 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В целях боль­шей наглядности и простоты понимания для сложных систем (та­ких, как ВМ и ВС) используют иерархию представлений. При этом на некотором уровне иерархии функциональные схемы пред­ставляют функции отдельных блоков схемы более высокого уров­ня представления. Чем ниже уровень представления, тем проще функции соответствующих блоков.</a:t>
            </a:r>
            <a:endParaRPr lang="ru-RU" sz="1800" dirty="0">
              <a:latin typeface="Times New Roman"/>
              <a:ea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endParaRPr lang="ru-RU" i="1" dirty="0"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СТРУКТУРНАЯ ОРГАНИЗАЦИЯ </a:t>
            </a: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- это представление системы (бло­ка) в виде схемы, содержащей реально реализуемые устройства, узлы, элементы.</a:t>
            </a:r>
            <a:endParaRPr lang="ru-RU" sz="1800" dirty="0">
              <a:solidFill>
                <a:srgbClr val="FF0000"/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75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305068"/>
            <a:ext cx="828092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Arial"/>
                <a:ea typeface="Times New Roman"/>
                <a:cs typeface="Times New Roman"/>
              </a:rPr>
              <a:t>Решению задачи на ВМ предшествуют алгоритмизация и про­граммирование. </a:t>
            </a:r>
          </a:p>
          <a:p>
            <a:pPr algn="just"/>
            <a:endParaRPr lang="ru-RU" sz="2400" i="1" dirty="0">
              <a:latin typeface="Arial"/>
              <a:ea typeface="Times New Roman"/>
              <a:cs typeface="Times New Roman"/>
            </a:endParaRPr>
          </a:p>
          <a:p>
            <a:pPr algn="just"/>
            <a:r>
              <a:rPr lang="ru-RU" sz="2400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АЛГОРИТМИЗАЦИЯ</a:t>
            </a:r>
            <a:r>
              <a:rPr lang="ru-RU" sz="2400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sz="2400" dirty="0">
                <a:latin typeface="Arial"/>
                <a:ea typeface="Times New Roman"/>
                <a:cs typeface="Times New Roman"/>
              </a:rPr>
              <a:t>- реализация причинно-след­ственных связей и других закономерностей в виде направленного процесса обработки информации по формальным правилам. </a:t>
            </a:r>
          </a:p>
          <a:p>
            <a:pPr algn="just"/>
            <a:endParaRPr lang="ru-RU" sz="2400" i="1" dirty="0">
              <a:latin typeface="Arial"/>
              <a:ea typeface="Times New Roman"/>
              <a:cs typeface="Times New Roman"/>
            </a:endParaRPr>
          </a:p>
          <a:p>
            <a:pPr algn="just"/>
            <a:r>
              <a:rPr lang="ru-RU" sz="2400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ПРО­ГРАММИРОВАНИЕ</a:t>
            </a:r>
            <a:r>
              <a:rPr lang="ru-RU" sz="2400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sz="2400" dirty="0">
                <a:latin typeface="Arial"/>
                <a:ea typeface="Times New Roman"/>
                <a:cs typeface="Times New Roman"/>
              </a:rPr>
              <a:t>-</a:t>
            </a:r>
            <a:r>
              <a:rPr lang="ru-RU" sz="2400" i="1" dirty="0">
                <a:latin typeface="Arial"/>
                <a:ea typeface="Times New Roman"/>
                <a:cs typeface="Times New Roman"/>
              </a:rPr>
              <a:t> </a:t>
            </a:r>
            <a:r>
              <a:rPr lang="ru-RU" sz="2400" dirty="0">
                <a:latin typeface="Arial"/>
                <a:ea typeface="Times New Roman"/>
                <a:cs typeface="Times New Roman"/>
              </a:rPr>
              <a:t>разработка программ для ВМ, реализующих за­данный алгоритм. В ВМ управление процессами ввода, вывода и обработки информации осуществляется на основе программ. </a:t>
            </a:r>
          </a:p>
          <a:p>
            <a:pPr algn="just"/>
            <a:endParaRPr lang="ru-RU" sz="2400" i="1" dirty="0">
              <a:latin typeface="Arial"/>
              <a:ea typeface="Times New Roman"/>
              <a:cs typeface="Times New Roman"/>
            </a:endParaRPr>
          </a:p>
          <a:p>
            <a:pPr algn="just"/>
            <a:r>
              <a:rPr lang="ru-RU" sz="2400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ПРО­ГРАММА</a:t>
            </a:r>
            <a:r>
              <a:rPr lang="ru-RU" sz="2400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sz="2400" dirty="0">
                <a:latin typeface="Arial"/>
                <a:ea typeface="Times New Roman"/>
                <a:cs typeface="Times New Roman"/>
              </a:rPr>
              <a:t>-</a:t>
            </a:r>
            <a:r>
              <a:rPr lang="ru-RU" sz="2400" i="1" dirty="0">
                <a:latin typeface="Arial"/>
                <a:ea typeface="Times New Roman"/>
                <a:cs typeface="Times New Roman"/>
              </a:rPr>
              <a:t> </a:t>
            </a:r>
            <a:r>
              <a:rPr lang="ru-RU" sz="2400" dirty="0">
                <a:latin typeface="Arial"/>
                <a:ea typeface="Times New Roman"/>
                <a:cs typeface="Times New Roman"/>
              </a:rPr>
              <a:t>алгоритм, записанный в виде последовательности ма­шинных команд - кодов, соответствующих некоторым соглаше­ниям, принятым при разработке ВМ.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053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260648"/>
            <a:ext cx="8568952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Функциональные схемы ВМ и вычислительных устройств со­стоят из блоков, каждый из которых является преобразователем информации. </a:t>
            </a:r>
          </a:p>
          <a:p>
            <a:pPr indent="45720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endParaRPr lang="ru-RU" i="1" dirty="0"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ПРЕОБРАЗОВАТЕЛЬ ИНФОРМАЦИИ </a:t>
            </a:r>
            <a:r>
              <a:rPr lang="ru-RU" dirty="0">
                <a:latin typeface="Arial"/>
                <a:ea typeface="Times New Roman"/>
                <a:cs typeface="Times New Roman"/>
              </a:rPr>
              <a:t>- это некоторый блок, имеющий входы, на которые поступают входная информация, и некоторые выходы, на которых представлена выходная информа­ция. Информация на входах и выходах блоков представлена сигна­лами.</a:t>
            </a:r>
            <a:endParaRPr lang="ru-RU" sz="1800" dirty="0">
              <a:latin typeface="Times New Roman"/>
              <a:ea typeface="Times New Roman"/>
            </a:endParaRPr>
          </a:p>
          <a:p>
            <a:pPr indent="45720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endParaRPr lang="ru-RU" i="1" dirty="0"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</a:pP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СИГНАЛ</a:t>
            </a:r>
            <a:r>
              <a:rPr lang="ru-RU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i="1" dirty="0">
                <a:latin typeface="Arial"/>
                <a:ea typeface="Times New Roman"/>
                <a:cs typeface="Times New Roman"/>
              </a:rPr>
              <a:t>- </a:t>
            </a:r>
            <a:r>
              <a:rPr lang="ru-RU" dirty="0">
                <a:latin typeface="Arial"/>
                <a:ea typeface="Times New Roman"/>
                <a:cs typeface="Times New Roman"/>
              </a:rPr>
              <a:t>это носитель информации в виде изменяющейся во времени физической величины, обеспечивающей передачу дан­ных. </a:t>
            </a:r>
          </a:p>
        </p:txBody>
      </p:sp>
    </p:spTree>
    <p:extLst>
      <p:ext uri="{BB962C8B-B14F-4D97-AF65-F5344CB8AC3E}">
        <p14:creationId xmlns:p14="http://schemas.microsoft.com/office/powerpoint/2010/main" val="411959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520" y="612845"/>
            <a:ext cx="82809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"/>
                <a:ea typeface="Times New Roman"/>
                <a:cs typeface="Times New Roman"/>
              </a:rPr>
              <a:t>Информацию, представленную в закодированном виде и используемую в устройствах ВМ, называют </a:t>
            </a: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ДАННЫМИ</a:t>
            </a:r>
            <a:r>
              <a:rPr lang="ru-RU" dirty="0">
                <a:latin typeface="Arial"/>
                <a:ea typeface="Times New Roman"/>
                <a:cs typeface="Times New Roman"/>
              </a:rPr>
              <a:t>. </a:t>
            </a:r>
          </a:p>
          <a:p>
            <a:pPr algn="just"/>
            <a:endParaRPr lang="ru-RU" dirty="0">
              <a:latin typeface="Arial"/>
              <a:ea typeface="Times New Roman"/>
              <a:cs typeface="Times New Roman"/>
            </a:endParaRPr>
          </a:p>
          <a:p>
            <a:pPr algn="just"/>
            <a:r>
              <a:rPr lang="ru-RU" dirty="0">
                <a:latin typeface="Arial"/>
                <a:ea typeface="Times New Roman"/>
                <a:cs typeface="Times New Roman"/>
              </a:rPr>
              <a:t>Данные разбиваются на составляющие, называемые элементами данных. </a:t>
            </a:r>
          </a:p>
          <a:p>
            <a:pPr algn="just"/>
            <a:endParaRPr lang="ru-RU" dirty="0">
              <a:latin typeface="Arial"/>
              <a:ea typeface="Times New Roman"/>
              <a:cs typeface="Times New Roman"/>
            </a:endParaRPr>
          </a:p>
          <a:p>
            <a:pPr algn="just"/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ЭЛЕМЕНТ ДАННЫХ </a:t>
            </a:r>
            <a:r>
              <a:rPr lang="ru-RU" dirty="0">
                <a:latin typeface="Arial"/>
                <a:ea typeface="Times New Roman"/>
                <a:cs typeface="Times New Roman"/>
              </a:rPr>
              <a:t>– это составная часть данных, воспринимаемая при разработке и использовании программ как неделимый объект. Элементы данных имеют различные типы.</a:t>
            </a:r>
            <a:r>
              <a:rPr lang="ru-RU" i="1" dirty="0">
                <a:latin typeface="Arial"/>
                <a:ea typeface="Times New Roman"/>
                <a:cs typeface="Times New Roman"/>
              </a:rPr>
              <a:t> </a:t>
            </a:r>
          </a:p>
          <a:p>
            <a:pPr algn="just"/>
            <a:endParaRPr lang="ru-RU" i="1" dirty="0">
              <a:latin typeface="Arial"/>
              <a:ea typeface="Times New Roman"/>
              <a:cs typeface="Times New Roman"/>
            </a:endParaRPr>
          </a:p>
          <a:p>
            <a:pPr algn="just"/>
            <a:r>
              <a:rPr lang="ru-RU" dirty="0">
                <a:latin typeface="Arial"/>
                <a:ea typeface="Times New Roman"/>
                <a:cs typeface="Times New Roman"/>
              </a:rPr>
              <a:t>Указывая, к какому типу данных относится объект программы, программист определяет множество значений, которые данные могут принимать, и совокупность допустимых над ними опера­ций.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8902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520" y="476672"/>
            <a:ext cx="8424936" cy="513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spcBef>
                <a:spcPts val="7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КОД</a:t>
            </a:r>
            <a:r>
              <a:rPr lang="ru-RU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dirty="0">
                <a:latin typeface="Arial"/>
                <a:ea typeface="Times New Roman"/>
                <a:cs typeface="Times New Roman"/>
              </a:rPr>
              <a:t>- это система условных знаков (символов) и правил их интерпретации, используемая для представления информации в виде данных.</a:t>
            </a:r>
            <a:endParaRPr lang="ru-RU" sz="1800" dirty="0">
              <a:latin typeface="Times New Roman"/>
              <a:ea typeface="Times New Roman"/>
            </a:endParaRPr>
          </a:p>
          <a:p>
            <a:pPr indent="457200" algn="just">
              <a:spcBef>
                <a:spcPts val="120"/>
              </a:spcBef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Информационный обмен между устройствами в ВС, ВК и се­тях осуществляется чаще всего передачей сообщений.</a:t>
            </a:r>
            <a:endParaRPr lang="ru-RU" sz="1800" dirty="0">
              <a:latin typeface="Times New Roman"/>
              <a:ea typeface="Times New Roman"/>
            </a:endParaRPr>
          </a:p>
          <a:p>
            <a:pPr indent="457200" algn="just">
              <a:spcAft>
                <a:spcPts val="0"/>
              </a:spcAft>
            </a:pPr>
            <a:endParaRPr lang="ru-RU" dirty="0">
              <a:latin typeface="Arial"/>
              <a:ea typeface="Times New Roman"/>
              <a:cs typeface="Times New Roman"/>
            </a:endParaRPr>
          </a:p>
          <a:p>
            <a:pPr indent="457200" algn="just"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СООБЩЕНИЕ</a:t>
            </a:r>
            <a:r>
              <a:rPr lang="ru-RU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dirty="0">
                <a:latin typeface="Arial"/>
                <a:ea typeface="Times New Roman"/>
                <a:cs typeface="Times New Roman"/>
              </a:rPr>
              <a:t>- информация о ходе или состоянии вычислитель­ного процесса, выдаваемая компонентами информационных си­стем. Сообщение содержит символы для представления информа­ции.</a:t>
            </a:r>
            <a:endParaRPr lang="ru-RU" sz="1800" dirty="0">
              <a:latin typeface="Times New Roman"/>
              <a:ea typeface="Times New Roman"/>
            </a:endParaRPr>
          </a:p>
          <a:p>
            <a:pPr indent="457200" algn="just">
              <a:spcBef>
                <a:spcPts val="170"/>
              </a:spcBef>
              <a:spcAft>
                <a:spcPts val="0"/>
              </a:spcAft>
            </a:pPr>
            <a:endParaRPr lang="ru-RU" dirty="0">
              <a:latin typeface="Arial"/>
              <a:ea typeface="Times New Roman"/>
              <a:cs typeface="Times New Roman"/>
            </a:endParaRPr>
          </a:p>
          <a:p>
            <a:pPr indent="457200" algn="just">
              <a:spcBef>
                <a:spcPts val="17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СИМВОЛ</a:t>
            </a:r>
            <a:r>
              <a:rPr lang="ru-RU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dirty="0">
                <a:latin typeface="Arial"/>
                <a:ea typeface="Times New Roman"/>
                <a:cs typeface="Times New Roman"/>
              </a:rPr>
              <a:t>-</a:t>
            </a:r>
            <a:r>
              <a:rPr lang="ru-RU" i="1" dirty="0">
                <a:latin typeface="Arial"/>
                <a:ea typeface="Times New Roman"/>
                <a:cs typeface="Times New Roman"/>
              </a:rPr>
              <a:t> </a:t>
            </a:r>
            <a:r>
              <a:rPr lang="ru-RU" dirty="0">
                <a:latin typeface="Arial"/>
                <a:ea typeface="Times New Roman"/>
                <a:cs typeface="Times New Roman"/>
              </a:rPr>
              <a:t>это элемент допустимого информационной систе­мой набора знаков, который может быть закодирован, введен в систему, отображен на дисплее. </a:t>
            </a:r>
          </a:p>
          <a:p>
            <a:pPr indent="457200" algn="just">
              <a:spcBef>
                <a:spcPts val="170"/>
              </a:spcBef>
              <a:spcAft>
                <a:spcPts val="0"/>
              </a:spcAft>
            </a:pPr>
            <a:endParaRPr lang="ru-RU" dirty="0">
              <a:latin typeface="Arial"/>
              <a:ea typeface="Times New Roman"/>
              <a:cs typeface="Times New Roman"/>
            </a:endParaRPr>
          </a:p>
          <a:p>
            <a:pPr indent="457200" algn="just">
              <a:spcBef>
                <a:spcPts val="170"/>
              </a:spcBef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При информационных обменах каждый символ представ­лен (закодирован) упорядоченной совокупностью двоичных сиг­налов.</a:t>
            </a:r>
            <a:endParaRPr lang="ru-RU" sz="1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7815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39552" y="764704"/>
            <a:ext cx="806489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25"/>
              </a:spcBef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Совокупность технических и программных средств, предназ­наченных для информационного обслуживания людей и техни­ческих объектов, называют обобщающим термином </a:t>
            </a: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СИСТЕМА ОБ­РАБОТКИ ДАННЫХ</a:t>
            </a:r>
            <a:r>
              <a:rPr lang="ru-RU" i="1" dirty="0">
                <a:latin typeface="Arial"/>
                <a:ea typeface="Times New Roman"/>
                <a:cs typeface="Times New Roman"/>
              </a:rPr>
              <a:t> </a:t>
            </a:r>
            <a:endParaRPr lang="ru-RU" dirty="0"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Если информационная система используется для управления в технических системах, ее часто называют </a:t>
            </a: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ИНФОРМАЦИОННО-УПРАВЛЯ­ЮЩЕЙ СИСТЕМОЙ</a:t>
            </a:r>
            <a:r>
              <a:rPr lang="ru-RU" i="1" dirty="0">
                <a:latin typeface="Arial"/>
                <a:ea typeface="Times New Roman"/>
                <a:cs typeface="Times New Roman"/>
              </a:rPr>
              <a:t>. 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endParaRPr lang="ru-RU" i="1" dirty="0"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ВМ </a:t>
            </a:r>
            <a:r>
              <a:rPr lang="ru-RU" dirty="0">
                <a:latin typeface="Arial"/>
                <a:ea typeface="Times New Roman"/>
                <a:cs typeface="Times New Roman"/>
              </a:rPr>
              <a:t>- это один из классов информационных систем. </a:t>
            </a: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Помимо класса ВМ к ним относятся </a:t>
            </a: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ВК, ВС и СЕТИ</a:t>
            </a:r>
            <a:r>
              <a:rPr lang="ru-RU" dirty="0">
                <a:latin typeface="Arial"/>
                <a:ea typeface="Times New Roman"/>
                <a:cs typeface="Times New Roman"/>
              </a:rPr>
              <a:t>. </a:t>
            </a:r>
            <a:endParaRPr lang="ru-RU" i="1" dirty="0"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endParaRPr lang="ru-RU" i="1" dirty="0">
              <a:latin typeface="Arial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877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5932" y="260648"/>
            <a:ext cx="8352928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spcBef>
                <a:spcPts val="50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ВМ</a:t>
            </a: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dirty="0">
                <a:latin typeface="Arial"/>
                <a:ea typeface="Times New Roman"/>
                <a:cs typeface="Times New Roman"/>
              </a:rPr>
              <a:t>предназначена для решения широкого круга задач пользо­вателями, работающими в различных предметных областях (ре­шение математических задач, обработка текстов, бухгалтерский учет, игры и др.). </a:t>
            </a:r>
          </a:p>
          <a:p>
            <a:pPr algn="just"/>
            <a:endParaRPr lang="ru-RU" i="1" dirty="0">
              <a:latin typeface="Arial"/>
              <a:ea typeface="Times New Roman"/>
              <a:cs typeface="Times New Roman"/>
            </a:endParaRPr>
          </a:p>
          <a:p>
            <a:pPr algn="just"/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ВЫЧИСЛИТЕЛЬНЫЙ КОМПЛЕКС</a:t>
            </a:r>
            <a:r>
              <a:rPr lang="ru-RU" i="1" dirty="0">
                <a:latin typeface="Arial"/>
                <a:ea typeface="Times New Roman"/>
                <a:cs typeface="Times New Roman"/>
              </a:rPr>
              <a:t> </a:t>
            </a:r>
            <a:r>
              <a:rPr lang="ru-RU" dirty="0">
                <a:latin typeface="Arial"/>
                <a:ea typeface="Times New Roman"/>
                <a:cs typeface="Times New Roman"/>
              </a:rPr>
              <a:t>- это несколько ВМ (или вычисли­тельных систем), информационно связанных между собой (обыч­но по последовательному каналу). </a:t>
            </a:r>
          </a:p>
          <a:p>
            <a:pPr algn="just"/>
            <a:endParaRPr lang="ru-RU" dirty="0">
              <a:latin typeface="Arial"/>
              <a:ea typeface="Times New Roman"/>
              <a:cs typeface="Times New Roman"/>
            </a:endParaRPr>
          </a:p>
          <a:p>
            <a:pPr algn="just"/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ВЫЧИСЛИТЕЛЬНОЙ СИСТЕМОЙ</a:t>
            </a:r>
            <a:r>
              <a:rPr lang="ru-RU" i="1" dirty="0">
                <a:latin typeface="Arial"/>
                <a:ea typeface="Times New Roman"/>
                <a:cs typeface="Times New Roman"/>
              </a:rPr>
              <a:t> </a:t>
            </a:r>
            <a:r>
              <a:rPr lang="ru-RU" dirty="0">
                <a:latin typeface="Arial"/>
                <a:ea typeface="Times New Roman"/>
                <a:cs typeface="Times New Roman"/>
              </a:rPr>
              <a:t>называют информационную систе­му, настроенную на решение задач конкретной области примене­ния, т.е. в ней имеется аппаратная и программная специализа­ция, обеспечивающая повышение производительности и сниже­ние стоимости. </a:t>
            </a:r>
          </a:p>
          <a:p>
            <a:pPr algn="just"/>
            <a:endParaRPr lang="ru-RU" dirty="0">
              <a:latin typeface="Arial"/>
              <a:cs typeface="Times New Roman"/>
            </a:endParaRPr>
          </a:p>
          <a:p>
            <a:pPr algn="just"/>
            <a:r>
              <a:rPr lang="ru-RU" dirty="0"/>
              <a:t>Отличительной особенностью </a:t>
            </a:r>
            <a:r>
              <a:rPr lang="ru-RU" b="1" i="1" dirty="0">
                <a:solidFill>
                  <a:srgbClr val="FF0000"/>
                </a:solidFill>
              </a:rPr>
              <a:t>СЕТЕЙ</a:t>
            </a:r>
            <a:r>
              <a:rPr lang="ru-RU" dirty="0"/>
              <a:t> как класса информационных систем являются развитые функции ин­формационного взаимодействия.</a:t>
            </a:r>
            <a:endParaRPr lang="ru-RU" dirty="0">
              <a:latin typeface="Arial"/>
              <a:cs typeface="Times New Roman"/>
            </a:endParaRP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984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544" y="382012"/>
            <a:ext cx="74888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Аппаратуру информационных систем, включающую устройства вычислительной техники и телекоммуникаций, называют </a:t>
            </a: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аппа­ратным обеспечением </a:t>
            </a: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hardware</a:t>
            </a: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).</a:t>
            </a:r>
            <a:endParaRPr lang="ru-RU" sz="1800" b="1" dirty="0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Второй важной составляющей информационных систем явля­ется </a:t>
            </a: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математическое </a:t>
            </a: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(программное) </a:t>
            </a: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обеспечение </a:t>
            </a: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software</a:t>
            </a: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). </a:t>
            </a:r>
            <a:r>
              <a:rPr lang="ru-RU" dirty="0">
                <a:latin typeface="Arial"/>
                <a:ea typeface="Times New Roman"/>
                <a:cs typeface="Times New Roman"/>
              </a:rPr>
              <a:t>Оно включает в себя: программы, обрабатываемые данные, языки про­граммирования, документацию к ним.</a:t>
            </a:r>
            <a:endParaRPr lang="ru-RU" sz="1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717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ChangeArrowheads="1"/>
          </p:cNvSpPr>
          <p:nvPr/>
        </p:nvSpPr>
        <p:spPr bwMode="auto">
          <a:xfrm>
            <a:off x="323850" y="107217"/>
            <a:ext cx="8712646" cy="634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tabLst>
                <a:tab pos="4572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4572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572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solidFill>
                  <a:srgbClr val="FF0000"/>
                </a:solidFill>
              </a:rPr>
              <a:t>УЧЕБНЫЕ ВОПРОСЫ: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200" dirty="0">
              <a:solidFill>
                <a:srgbClr val="FF0000"/>
              </a:solidFill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r>
              <a:rPr lang="ru-RU" altLang="ru-RU" sz="2200" dirty="0"/>
              <a:t>Основные понятия, термины и определения. Предмет и задачи дисциплины «ЭВМ и периферийные устройства».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2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solidFill>
                  <a:srgbClr val="FF0000"/>
                </a:solidFill>
              </a:rPr>
              <a:t>ЛИТЕРАТУРА: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200" dirty="0">
              <a:solidFill>
                <a:srgbClr val="FF0000"/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AutoNum type="arabicPeriod"/>
            </a:pPr>
            <a:r>
              <a:rPr lang="ru-RU" altLang="ru-RU" sz="1800" dirty="0"/>
              <a:t>В. А. Авдеев</a:t>
            </a:r>
            <a:r>
              <a:rPr lang="en-US" altLang="ru-RU" sz="1800" dirty="0"/>
              <a:t> </a:t>
            </a:r>
            <a:r>
              <a:rPr lang="ru-RU" altLang="ru-RU" sz="1800" dirty="0"/>
              <a:t>Периферийные устройства: интерфейсы, </a:t>
            </a:r>
            <a:r>
              <a:rPr lang="ru-RU" altLang="ru-RU" sz="1800" dirty="0" err="1"/>
              <a:t>схемотехника</a:t>
            </a:r>
            <a:r>
              <a:rPr lang="ru-RU" altLang="ru-RU" sz="1800" dirty="0"/>
              <a:t>, программирование Москва : ДМК Пресс, 2009, учебное пособие для вузов.</a:t>
            </a:r>
            <a:endParaRPr lang="en-US" altLang="ru-RU" sz="18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ru-RU" altLang="ru-RU" sz="1800" dirty="0"/>
              <a:t>Аппаратные средства IBM PC : энциклопедия / М. Ю. Гук .— 3-е </a:t>
            </a:r>
            <a:r>
              <a:rPr lang="ru-RU" altLang="ru-RU" sz="1800" dirty="0" err="1"/>
              <a:t>изд</a:t>
            </a:r>
            <a:r>
              <a:rPr lang="ru-RU" altLang="ru-RU" sz="1800" dirty="0"/>
              <a:t> .— Санкт-Петербург : Питер. 2008 .— 1072 с.</a:t>
            </a:r>
            <a:endParaRPr lang="en-US" altLang="ru-RU" sz="18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ru-RU" altLang="ru-RU" sz="1800" dirty="0"/>
              <a:t>Организация ЭВМ и систем : учебник для вузов / С. А. Орлов. Б. Я. </a:t>
            </a:r>
            <a:r>
              <a:rPr lang="ru-RU" altLang="ru-RU" sz="1800" dirty="0" err="1"/>
              <a:t>Цилькер</a:t>
            </a:r>
            <a:r>
              <a:rPr lang="ru-RU" altLang="ru-RU" sz="1800" dirty="0"/>
              <a:t> .— 2-е </a:t>
            </a:r>
            <a:r>
              <a:rPr lang="ru-RU" altLang="ru-RU" sz="1800" dirty="0" err="1"/>
              <a:t>изд</a:t>
            </a:r>
            <a:r>
              <a:rPr lang="ru-RU" altLang="ru-RU" sz="1800" dirty="0"/>
              <a:t> .— Санкт-Петербург : Питер. 2011 .— 686 с.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ru-RU" altLang="ru-RU" sz="1800" dirty="0" err="1"/>
              <a:t>Древс</a:t>
            </a:r>
            <a:r>
              <a:rPr lang="ru-RU" altLang="ru-RU" sz="1800" dirty="0"/>
              <a:t> Ю.Г.. Организация ЭВМ и вычислительных систем: Учеб. для ВУЗов. – М. Высшая школа, 2006. – 503 с.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ru-RU" altLang="ru-RU" sz="1800" dirty="0"/>
              <a:t> Новожилов О.П. Основы компьютерной техники: Учеб. пособие. – М. «И.П. </a:t>
            </a:r>
            <a:r>
              <a:rPr lang="ru-RU" altLang="ru-RU" sz="1800" dirty="0" err="1"/>
              <a:t>Радиософт</a:t>
            </a:r>
            <a:r>
              <a:rPr lang="ru-RU" altLang="ru-RU" sz="1800" dirty="0"/>
              <a:t>», 2008. – 455 с.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ru-RU" altLang="ru-RU" sz="1800" dirty="0"/>
              <a:t>Гуров В.В. Основы теории и организации ЭВМ. Уч. пособие - М. БИНОМ. Лаб. знаний, 2006.-271с.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ru-RU" altLang="ru-RU" sz="1800" dirty="0"/>
              <a:t>Скот Мюллер. Модернизация и ремонт ПК. 17 изд. М., С-П, Киев «Вильямс», 2010. – 1512с.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39552" y="1767007"/>
            <a:ext cx="82089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СРЕДСТВА ВЫЧИСЛИТЕЛЬНОЙ ТЕХНИКИ </a:t>
            </a:r>
            <a:r>
              <a:rPr lang="ru-RU" sz="2400" dirty="0">
                <a:latin typeface="Arial"/>
                <a:ea typeface="Times New Roman"/>
                <a:cs typeface="Times New Roman"/>
              </a:rPr>
              <a:t>- аппаратные и программ­ные модули, производимые компьютерной индустрией и исполь­зуемые для построения вычислительных машин, комплексов, си­стем и сетей.</a:t>
            </a:r>
            <a:endParaRPr lang="ru-RU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769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ChangeArrowheads="1"/>
          </p:cNvSpPr>
          <p:nvPr/>
        </p:nvSpPr>
        <p:spPr bwMode="auto">
          <a:xfrm>
            <a:off x="0" y="692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207963" y="1390283"/>
            <a:ext cx="8713787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>
              <a:tabLst>
                <a:tab pos="1104900" algn="l"/>
              </a:tabLst>
              <a:defRPr/>
            </a:pPr>
            <a:r>
              <a:rPr lang="ru-RU" sz="4000" b="1" u="sng" dirty="0">
                <a:solidFill>
                  <a:srgbClr val="FF0000"/>
                </a:solidFill>
              </a:rPr>
              <a:t>Электронная вычислительная машина, компьютер</a:t>
            </a:r>
            <a:r>
              <a:rPr lang="ru-RU" sz="4000" b="1" dirty="0">
                <a:solidFill>
                  <a:srgbClr val="FF0000"/>
                </a:solidFill>
              </a:rPr>
              <a:t> </a:t>
            </a:r>
          </a:p>
          <a:p>
            <a:pPr algn="just">
              <a:tabLst>
                <a:tab pos="1104900" algn="l"/>
              </a:tabLst>
              <a:defRPr/>
            </a:pPr>
            <a:r>
              <a:rPr lang="ru-RU" sz="3200" dirty="0">
                <a:solidFill>
                  <a:schemeClr val="accent4">
                    <a:lumMod val="10000"/>
                  </a:schemeClr>
                </a:solidFill>
              </a:rPr>
              <a:t>– комплекс технических средств, предназначенных для автоматической обработки информации в процессе решения вычислительных и информационных задач.</a:t>
            </a:r>
          </a:p>
        </p:txBody>
      </p:sp>
    </p:spTree>
    <p:extLst>
      <p:ext uri="{BB962C8B-B14F-4D97-AF65-F5344CB8AC3E}">
        <p14:creationId xmlns:p14="http://schemas.microsoft.com/office/powerpoint/2010/main" val="71397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1092" y="620688"/>
            <a:ext cx="8640960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С помощью ЭВМ успешно решается широкий класс задач «</a:t>
            </a:r>
            <a:r>
              <a:rPr lang="ru-RU" dirty="0" err="1">
                <a:latin typeface="Arial"/>
                <a:ea typeface="Times New Roman"/>
                <a:cs typeface="Times New Roman"/>
              </a:rPr>
              <a:t>невычислительного</a:t>
            </a:r>
            <a:r>
              <a:rPr lang="ru-RU" dirty="0">
                <a:latin typeface="Arial"/>
                <a:ea typeface="Times New Roman"/>
                <a:cs typeface="Times New Roman"/>
              </a:rPr>
              <a:t>» характера: обработка текстов и изображе­ний, сжатие информации, распознавание образов, информаци­онно-поисковые задачи и др. </a:t>
            </a:r>
          </a:p>
          <a:p>
            <a:pPr indent="457200" algn="just">
              <a:spcAft>
                <a:spcPts val="0"/>
              </a:spcAft>
            </a:pPr>
            <a:endParaRPr lang="ru-RU" sz="1800" dirty="0">
              <a:latin typeface="Times New Roman"/>
              <a:ea typeface="Times New Roman"/>
            </a:endParaRPr>
          </a:p>
          <a:p>
            <a:pPr indent="457200" algn="just"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Существуют два типа ЭВМ: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аналоговые (АВМ)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цифровые (ЦВМ)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гибридные (ГВМ)</a:t>
            </a:r>
          </a:p>
          <a:p>
            <a:pPr indent="457200" algn="just">
              <a:spcAft>
                <a:spcPts val="0"/>
              </a:spcAft>
            </a:pPr>
            <a:endParaRPr lang="ru-RU" dirty="0">
              <a:latin typeface="Arial"/>
              <a:ea typeface="Times New Roman"/>
              <a:cs typeface="Times New Roman"/>
            </a:endParaRPr>
          </a:p>
          <a:p>
            <a:pPr indent="457200" algn="just">
              <a:spcAft>
                <a:spcPts val="0"/>
              </a:spcAft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В </a:t>
            </a: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АВМ</a:t>
            </a: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для представления информации используются не­прерывные физические величины, чаще всего напряжение. </a:t>
            </a:r>
          </a:p>
          <a:p>
            <a:pPr indent="457200" algn="just">
              <a:spcAft>
                <a:spcPts val="0"/>
              </a:spcAft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В </a:t>
            </a: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ЦВМ</a:t>
            </a: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информация представлена двоичными кодами. При этом каждый разряд принимает два значения из набора {0, 1}. </a:t>
            </a:r>
          </a:p>
          <a:p>
            <a:pPr indent="457200" algn="just">
              <a:spcAft>
                <a:spcPts val="0"/>
              </a:spcAft>
            </a:pPr>
            <a:endParaRPr lang="ru-RU" dirty="0">
              <a:solidFill>
                <a:srgbClr val="FF0000"/>
              </a:solidFill>
              <a:latin typeface="Arial"/>
              <a:ea typeface="Times New Roman"/>
              <a:cs typeface="Times New Roman"/>
            </a:endParaRPr>
          </a:p>
          <a:p>
            <a:pPr indent="457200" algn="just"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Для представле­ния двоичной переменной используется дискретный сигнал. ЦВМ являются более универсальным средством обработки информа­ции и по ряду наиболее важных общетехнических показателей пре­восходят АВМ. Поэтому они получили более широкое распрост­ранение. В дальнейшем изложении под ВМ будем подразумевать именно ЦВМ.</a:t>
            </a:r>
            <a:endParaRPr lang="ru-RU" sz="1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6089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611560" y="404664"/>
            <a:ext cx="830599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solidFill>
                  <a:srgbClr val="FF0000"/>
                </a:solidFill>
              </a:rPr>
              <a:t>Классификация ЭВМ (компьютеров) по этапам создания"</a:t>
            </a:r>
          </a:p>
        </p:txBody>
      </p:sp>
      <p:sp>
        <p:nvSpPr>
          <p:cNvPr id="5123" name="Rectangle 10"/>
          <p:cNvSpPr>
            <a:spLocks noChangeArrowheads="1"/>
          </p:cNvSpPr>
          <p:nvPr/>
        </p:nvSpPr>
        <p:spPr bwMode="auto">
          <a:xfrm>
            <a:off x="395288" y="1611313"/>
            <a:ext cx="842486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66FF"/>
                </a:solidFill>
              </a:rPr>
              <a:t>	 Первое поколение (1945—1955). </a:t>
            </a:r>
            <a:r>
              <a:rPr lang="ru-RU" altLang="ru-RU" sz="2000" dirty="0"/>
              <a:t>Машины этого поколения строились на лампах, резисторах, конденсаторах, трансформаторах, в оперативной памяти использовались ферритовые сердечники.</a:t>
            </a:r>
            <a:endParaRPr lang="en-US" altLang="ru-RU" sz="2000" dirty="0"/>
          </a:p>
          <a:p>
            <a:pPr eaLnBrk="1">
              <a:spcBef>
                <a:spcPct val="0"/>
              </a:spcBef>
              <a:buFontTx/>
              <a:buNone/>
            </a:pPr>
            <a:r>
              <a:rPr lang="en-US" altLang="ru-RU" sz="2000" b="1" dirty="0">
                <a:solidFill>
                  <a:srgbClr val="0066FF"/>
                </a:solidFill>
              </a:rPr>
              <a:t>	</a:t>
            </a:r>
            <a:r>
              <a:rPr lang="ru-RU" altLang="ru-RU" sz="2000" b="1" dirty="0">
                <a:solidFill>
                  <a:srgbClr val="0066FF"/>
                </a:solidFill>
              </a:rPr>
              <a:t>Второе поколение (1955—1965). </a:t>
            </a:r>
            <a:r>
              <a:rPr lang="ru-RU" altLang="ru-RU" sz="2000" dirty="0"/>
              <a:t>К основным особенностям ЭВМ второго поколения следует отнести: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 dirty="0"/>
              <a:t>=&gt; использование транзисторов в качестве ключей, магнитных носи­телей (ленты, барабаны, диски) и печатного монтажа; 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 dirty="0"/>
              <a:t>=&gt; появление дисплеев с возможностью пиксельного отображения информации; 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 dirty="0"/>
              <a:t>=&gt; использование шин для организации параллельной работы основ­ных устройств ЭВМ, что содействовало появлению многопро­граммных ЭВМ; 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 dirty="0"/>
              <a:t>=&gt; появление алгоритмических языков в программном обеспечении; 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 dirty="0"/>
              <a:t>=&gt; введение специализации по применению.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642938" y="150813"/>
            <a:ext cx="7929562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50850">
              <a:spcBef>
                <a:spcPct val="20000"/>
              </a:spcBef>
              <a:buChar char="•"/>
              <a:tabLst>
                <a:tab pos="630238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302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302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0066FF"/>
                </a:solidFill>
              </a:rPr>
              <a:t>Третье поколение (1965—1980). </a:t>
            </a:r>
            <a:r>
              <a:rPr lang="ru-RU" altLang="ru-RU" sz="2000"/>
              <a:t>Главной особенностью ЭВМ третьего поколения является широкое применение </a:t>
            </a:r>
            <a:r>
              <a:rPr lang="ru-RU" altLang="ru-RU" sz="2000" i="1"/>
              <a:t>интеграль­ных схем </a:t>
            </a:r>
            <a:r>
              <a:rPr lang="ru-RU" altLang="ru-RU" sz="2000"/>
              <a:t>(ИС) с многослойным печатным монтажом. Выполненная на кристалле ИС представляет собой законченный функциональный узел, соответствующий устройству на сложной транзисторной схеме.</a:t>
            </a:r>
            <a:endParaRPr lang="en-US" altLang="ru-RU" sz="2000"/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0066FF"/>
                </a:solidFill>
              </a:rPr>
              <a:t>Четвертое поколение (1980—2000). </a:t>
            </a:r>
            <a:r>
              <a:rPr lang="ru-RU" altLang="ru-RU" sz="2000"/>
              <a:t>На показатели машин этого поколения повлияли разработка и внедрение </a:t>
            </a:r>
            <a:r>
              <a:rPr lang="ru-RU" altLang="ru-RU" sz="2000" i="1"/>
              <a:t>больших </a:t>
            </a:r>
            <a:r>
              <a:rPr lang="ru-RU" altLang="ru-RU" sz="2000"/>
              <a:t>(БИС) и </a:t>
            </a:r>
            <a:r>
              <a:rPr lang="ru-RU" altLang="ru-RU" sz="2000" i="1"/>
              <a:t>сверхбольших </a:t>
            </a:r>
            <a:r>
              <a:rPr lang="ru-RU" altLang="ru-RU" sz="2000"/>
              <a:t>(СБИС) интегральных схем. Высокая степень интегра­ции способствовала улучшению многих характеристик ЭВМ (расши­рению функциональных возможностей, увеличению быстродействия, снижению стоимости и др.). Создание </a:t>
            </a:r>
            <a:r>
              <a:rPr lang="ru-RU" altLang="ru-RU" sz="2000" b="1"/>
              <a:t>персональных ком­пьютеров</a:t>
            </a:r>
            <a:r>
              <a:rPr lang="ru-RU" altLang="ru-RU" sz="2000"/>
              <a:t>.</a:t>
            </a:r>
          </a:p>
          <a:p>
            <a:pPr algn="just" eaLnBrk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0066FF"/>
                </a:solidFill>
              </a:rPr>
              <a:t>Пятое поколение (2000 г. — по настоящее время). </a:t>
            </a:r>
            <a:r>
              <a:rPr lang="ru-RU" altLang="ru-RU" sz="2000"/>
              <a:t>Ха­рактерные черты:</a:t>
            </a:r>
          </a:p>
          <a:p>
            <a:pPr algn="just" eaLnBrk="1">
              <a:spcBef>
                <a:spcPct val="0"/>
              </a:spcBef>
              <a:buFontTx/>
              <a:buNone/>
            </a:pPr>
            <a:r>
              <a:rPr lang="ru-RU" altLang="ru-RU" sz="2000"/>
              <a:t>=&gt; дальнейшее совершенствование аппаратного и программного обеспечения компьютерной техники;</a:t>
            </a:r>
          </a:p>
          <a:p>
            <a:pPr algn="just" eaLnBrk="1">
              <a:spcBef>
                <a:spcPct val="0"/>
              </a:spcBef>
              <a:buFontTx/>
              <a:buNone/>
            </a:pPr>
            <a:r>
              <a:rPr lang="ru-RU" altLang="ru-RU" sz="2000"/>
              <a:t>=&gt; сближение персональных компьютеров и суперкомпьютеров;</a:t>
            </a:r>
          </a:p>
          <a:p>
            <a:pPr algn="just" eaLnBrk="1">
              <a:spcBef>
                <a:spcPct val="0"/>
              </a:spcBef>
              <a:buFontTx/>
              <a:buNone/>
            </a:pPr>
            <a:r>
              <a:rPr lang="ru-RU" altLang="ru-RU" sz="2000"/>
              <a:t>=&gt; интенсивная разработка компьютерных сетей и технологий.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3600" dirty="0">
                <a:solidFill>
                  <a:srgbClr val="FF0000"/>
                </a:solidFill>
              </a:rPr>
              <a:t>Классификация ЭВМ по назначению: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412875"/>
            <a:ext cx="9144000" cy="453072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sz="2800" dirty="0">
                <a:solidFill>
                  <a:srgbClr val="000000"/>
                </a:solidFill>
                <a:effectLst/>
              </a:rPr>
              <a:t>1. </a:t>
            </a:r>
            <a:r>
              <a:rPr lang="ru-RU" sz="2800" u="sng" dirty="0">
                <a:solidFill>
                  <a:srgbClr val="FF0000"/>
                </a:solidFill>
                <a:effectLst/>
              </a:rPr>
              <a:t>Универсальные ЭВМ</a:t>
            </a:r>
            <a:r>
              <a:rPr lang="ru-RU" sz="2800" dirty="0">
                <a:solidFill>
                  <a:srgbClr val="FF0000"/>
                </a:solidFill>
                <a:effectLst/>
              </a:rPr>
              <a:t> </a:t>
            </a:r>
            <a:r>
              <a:rPr lang="ru-RU" sz="2800" dirty="0">
                <a:solidFill>
                  <a:srgbClr val="000000"/>
                </a:solidFill>
                <a:effectLst/>
              </a:rPr>
              <a:t>– для решения широкого круга задач.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sz="2800" dirty="0">
                <a:solidFill>
                  <a:srgbClr val="000000"/>
                </a:solidFill>
                <a:effectLst/>
              </a:rPr>
              <a:t>2. </a:t>
            </a:r>
            <a:r>
              <a:rPr lang="ru-RU" sz="2800" u="sng" dirty="0">
                <a:solidFill>
                  <a:srgbClr val="FF0000"/>
                </a:solidFill>
                <a:effectLst/>
              </a:rPr>
              <a:t>Проблемно-ориентированные ЭВМ</a:t>
            </a:r>
            <a:r>
              <a:rPr lang="ru-RU" sz="2800" dirty="0">
                <a:solidFill>
                  <a:srgbClr val="FF0000"/>
                </a:solidFill>
                <a:effectLst/>
              </a:rPr>
              <a:t> </a:t>
            </a:r>
            <a:r>
              <a:rPr lang="ru-RU" sz="2800" dirty="0">
                <a:solidFill>
                  <a:srgbClr val="000000"/>
                </a:solidFill>
                <a:effectLst/>
              </a:rPr>
              <a:t>– служат для решения более узкого круга задач связанных, как правило, с управлением технологическими объектами, регистрацией, накоплением и обработкой относительно небольших объемов данных.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sz="2800" dirty="0">
                <a:solidFill>
                  <a:srgbClr val="000000"/>
                </a:solidFill>
                <a:effectLst/>
              </a:rPr>
              <a:t>3. </a:t>
            </a:r>
            <a:r>
              <a:rPr lang="ru-RU" sz="2800" u="sng" dirty="0">
                <a:solidFill>
                  <a:srgbClr val="FF0000"/>
                </a:solidFill>
                <a:effectLst/>
              </a:rPr>
              <a:t>Специализированные ЭВМ</a:t>
            </a:r>
            <a:r>
              <a:rPr lang="ru-RU" sz="2800" dirty="0">
                <a:solidFill>
                  <a:srgbClr val="FF0000"/>
                </a:solidFill>
                <a:effectLst/>
              </a:rPr>
              <a:t> </a:t>
            </a:r>
            <a:r>
              <a:rPr lang="ru-RU" sz="2800" dirty="0">
                <a:solidFill>
                  <a:srgbClr val="000000"/>
                </a:solidFill>
                <a:effectLst/>
              </a:rPr>
              <a:t>– используются для решения узкого круга задач или реализации строго определенной группы функций.</a:t>
            </a:r>
          </a:p>
          <a:p>
            <a:pPr>
              <a:defRPr/>
            </a:pPr>
            <a:endParaRPr lang="ru-RU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68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258888"/>
          </a:xfrm>
        </p:spPr>
        <p:txBody>
          <a:bodyPr/>
          <a:lstStyle/>
          <a:p>
            <a:pPr>
              <a:defRPr/>
            </a:pPr>
            <a:r>
              <a:rPr lang="ru-RU" sz="3600" dirty="0">
                <a:solidFill>
                  <a:srgbClr val="FF0000"/>
                </a:solidFill>
              </a:rPr>
              <a:t>Классификация ЭВМ по размерам и функциональным возможностям: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060575"/>
            <a:ext cx="8229600" cy="407035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1. </a:t>
            </a:r>
            <a:r>
              <a:rPr lang="ru-RU" u="sng" dirty="0">
                <a:solidFill>
                  <a:srgbClr val="FF0000"/>
                </a:solidFill>
                <a:effectLst/>
              </a:rPr>
              <a:t>Супер ЭВМ.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2. </a:t>
            </a:r>
            <a:r>
              <a:rPr lang="ru-RU" u="sng" dirty="0">
                <a:solidFill>
                  <a:srgbClr val="FF0000"/>
                </a:solidFill>
                <a:effectLst/>
              </a:rPr>
              <a:t>Большие ЭВМ (</a:t>
            </a:r>
            <a:r>
              <a:rPr lang="ru-RU" u="sng" dirty="0" err="1">
                <a:solidFill>
                  <a:srgbClr val="FF0000"/>
                </a:solidFill>
                <a:effectLst/>
              </a:rPr>
              <a:t>минифреймы</a:t>
            </a:r>
            <a:r>
              <a:rPr lang="ru-RU" u="sng" dirty="0">
                <a:solidFill>
                  <a:srgbClr val="FF0000"/>
                </a:solidFill>
                <a:effectLst/>
              </a:rPr>
              <a:t>)</a:t>
            </a:r>
            <a:r>
              <a:rPr lang="ru-RU" dirty="0">
                <a:solidFill>
                  <a:srgbClr val="FF0000"/>
                </a:solidFill>
                <a:effectLst/>
              </a:rPr>
              <a:t>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3. </a:t>
            </a:r>
            <a:r>
              <a:rPr lang="ru-RU" u="sng" dirty="0">
                <a:solidFill>
                  <a:srgbClr val="FF0000"/>
                </a:solidFill>
                <a:effectLst/>
              </a:rPr>
              <a:t>Малые ЭВМ (</a:t>
            </a:r>
            <a:r>
              <a:rPr lang="ru-RU" u="sng" dirty="0" err="1">
                <a:solidFill>
                  <a:srgbClr val="FF0000"/>
                </a:solidFill>
                <a:effectLst/>
              </a:rPr>
              <a:t>мини-ЭВМ</a:t>
            </a:r>
            <a:r>
              <a:rPr lang="ru-RU" u="sng" dirty="0">
                <a:solidFill>
                  <a:srgbClr val="FF0000"/>
                </a:solidFill>
                <a:effectLst/>
              </a:rPr>
              <a:t>).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4. </a:t>
            </a:r>
            <a:r>
              <a:rPr lang="ru-RU" u="sng" dirty="0">
                <a:solidFill>
                  <a:srgbClr val="FF0000"/>
                </a:solidFill>
                <a:effectLst/>
              </a:rPr>
              <a:t>Микро-ЭВМ:</a:t>
            </a:r>
          </a:p>
          <a:p>
            <a:pPr>
              <a:buFontTx/>
              <a:buChar char="-"/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Микроконтроллеры.</a:t>
            </a:r>
          </a:p>
          <a:p>
            <a:pPr>
              <a:buFontTx/>
              <a:buChar char="-"/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Персональные компьютеры.</a:t>
            </a:r>
          </a:p>
          <a:p>
            <a:pPr>
              <a:buFontTx/>
              <a:buChar char="-"/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Рабочие станции.</a:t>
            </a:r>
          </a:p>
          <a:p>
            <a:pPr>
              <a:buFontTx/>
              <a:buChar char="-"/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Серверы.</a:t>
            </a:r>
            <a:endParaRPr lang="en-US" dirty="0">
              <a:solidFill>
                <a:srgbClr val="000000"/>
              </a:solidFill>
              <a:effectLst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00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461963"/>
          </a:xfrm>
        </p:spPr>
        <p:txBody>
          <a:bodyPr/>
          <a:lstStyle/>
          <a:p>
            <a:pPr eaLnBrk="1" hangingPunct="1"/>
            <a:r>
              <a:rPr lang="ru-RU" altLang="ru-RU" sz="3600" u="sng" dirty="0">
                <a:solidFill>
                  <a:srgbClr val="FF0000"/>
                </a:solidFill>
                <a:effectLst/>
              </a:rPr>
              <a:t>Различают группы ПК:</a:t>
            </a:r>
            <a:r>
              <a:rPr lang="ru-RU" altLang="ru-RU" dirty="0">
                <a:solidFill>
                  <a:srgbClr val="FF0000"/>
                </a:solidFill>
                <a:effectLst/>
              </a:rPr>
              <a:t> </a:t>
            </a:r>
          </a:p>
        </p:txBody>
      </p:sp>
      <p:sp>
        <p:nvSpPr>
          <p:cNvPr id="30723" name="Rectangle 6"/>
          <p:cNvSpPr>
            <a:spLocks noChangeArrowheads="1"/>
          </p:cNvSpPr>
          <p:nvPr/>
        </p:nvSpPr>
        <p:spPr bwMode="auto">
          <a:xfrm>
            <a:off x="0" y="14573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0724" name="Rectangle 7"/>
          <p:cNvSpPr>
            <a:spLocks noChangeArrowheads="1"/>
          </p:cNvSpPr>
          <p:nvPr/>
        </p:nvSpPr>
        <p:spPr bwMode="auto">
          <a:xfrm>
            <a:off x="334963" y="1117013"/>
            <a:ext cx="836295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508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ru-RU" altLang="ru-RU" sz="2800" dirty="0">
                <a:solidFill>
                  <a:srgbClr val="000000"/>
                </a:solidFill>
              </a:rPr>
              <a:t>- </a:t>
            </a:r>
            <a:r>
              <a:rPr lang="ru-RU" altLang="ru-RU" sz="2800" u="sng" dirty="0">
                <a:solidFill>
                  <a:srgbClr val="FF0000"/>
                </a:solidFill>
              </a:rPr>
              <a:t>бытовые</a:t>
            </a:r>
            <a:r>
              <a:rPr lang="ru-RU" altLang="ru-RU" sz="2800" dirty="0">
                <a:solidFill>
                  <a:srgbClr val="000000"/>
                </a:solidFill>
              </a:rPr>
              <a:t> со сравнительно небольшими вычислительными ресурсами (производительность, ёмкость памяти).</a:t>
            </a:r>
          </a:p>
          <a:p>
            <a:pPr eaLnBrk="1" hangingPunct="1"/>
            <a:r>
              <a:rPr lang="ru-RU" altLang="ru-RU" sz="2800" dirty="0">
                <a:solidFill>
                  <a:srgbClr val="000000"/>
                </a:solidFill>
              </a:rPr>
              <a:t>- </a:t>
            </a:r>
            <a:r>
              <a:rPr lang="ru-RU" altLang="ru-RU" sz="2800" u="sng" dirty="0">
                <a:solidFill>
                  <a:srgbClr val="FF0000"/>
                </a:solidFill>
              </a:rPr>
              <a:t>учебные</a:t>
            </a:r>
            <a:r>
              <a:rPr lang="ru-RU" altLang="ru-RU" sz="2800" dirty="0">
                <a:solidFill>
                  <a:srgbClr val="000000"/>
                </a:solidFill>
              </a:rPr>
              <a:t> с умеренными вычислительными средствами, со средствами для объединения в локальную сеть обучения.</a:t>
            </a:r>
          </a:p>
          <a:p>
            <a:pPr eaLnBrk="1" hangingPunct="1"/>
            <a:r>
              <a:rPr lang="ru-RU" altLang="ru-RU" sz="2800" dirty="0">
                <a:solidFill>
                  <a:srgbClr val="000000"/>
                </a:solidFill>
              </a:rPr>
              <a:t>- </a:t>
            </a:r>
            <a:r>
              <a:rPr lang="ru-RU" altLang="ru-RU" sz="2800" u="sng" dirty="0">
                <a:solidFill>
                  <a:srgbClr val="FF0000"/>
                </a:solidFill>
              </a:rPr>
              <a:t>профессиональные</a:t>
            </a:r>
            <a:r>
              <a:rPr lang="ru-RU" altLang="ru-RU" sz="2800" dirty="0">
                <a:solidFill>
                  <a:srgbClr val="FF0000"/>
                </a:solidFill>
              </a:rPr>
              <a:t> </a:t>
            </a:r>
            <a:r>
              <a:rPr lang="ru-RU" altLang="ru-RU" sz="2800" dirty="0">
                <a:solidFill>
                  <a:srgbClr val="000000"/>
                </a:solidFill>
              </a:rPr>
              <a:t>(преобладающее число из общего числа ПК) с обширными (для ПК) вычислительными ресурсами и эффективным набором периферийных устройств (в зависимости от профессии пользователя).</a:t>
            </a:r>
          </a:p>
        </p:txBody>
      </p:sp>
    </p:spTree>
    <p:extLst>
      <p:ext uri="{BB962C8B-B14F-4D97-AF65-F5344CB8AC3E}">
        <p14:creationId xmlns:p14="http://schemas.microsoft.com/office/powerpoint/2010/main" val="3137112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4000" dirty="0">
                <a:solidFill>
                  <a:srgbClr val="FF0000"/>
                </a:solidFill>
                <a:effectLst/>
              </a:rPr>
              <a:t>Основные модели ПЭВМ, представленные на рынке: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ru-RU" altLang="ru-RU" sz="2800" dirty="0">
                <a:solidFill>
                  <a:srgbClr val="0070C0"/>
                </a:solidFill>
                <a:effectLst/>
              </a:rPr>
              <a:t>ЭВМ фирмы IBM и их аналоги.</a:t>
            </a:r>
            <a:r>
              <a:rPr lang="ru-RU" altLang="ru-RU" sz="2800" dirty="0">
                <a:solidFill>
                  <a:srgbClr val="000000"/>
                </a:solidFill>
                <a:effectLst/>
              </a:rPr>
              <a:t> Характерен принцип открытости архитектуры. 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ru-RU" altLang="ru-RU" sz="2800" dirty="0">
                <a:solidFill>
                  <a:srgbClr val="0070C0"/>
                </a:solidFill>
                <a:effectLst/>
              </a:rPr>
              <a:t>ЭВМ фирмы </a:t>
            </a:r>
            <a:r>
              <a:rPr lang="ru-RU" altLang="ru-RU" sz="2800" dirty="0" err="1">
                <a:solidFill>
                  <a:srgbClr val="0070C0"/>
                </a:solidFill>
                <a:effectLst/>
              </a:rPr>
              <a:t>Apple</a:t>
            </a:r>
            <a:r>
              <a:rPr lang="ru-RU" altLang="ru-RU" sz="2800" dirty="0">
                <a:solidFill>
                  <a:srgbClr val="0070C0"/>
                </a:solidFill>
                <a:effectLst/>
              </a:rPr>
              <a:t> </a:t>
            </a:r>
            <a:r>
              <a:rPr lang="ru-RU" altLang="ru-RU" sz="2800" dirty="0">
                <a:solidFill>
                  <a:srgbClr val="000000"/>
                </a:solidFill>
                <a:effectLst/>
              </a:rPr>
              <a:t>собираются на базе микропроцессоров фирмы </a:t>
            </a:r>
            <a:r>
              <a:rPr lang="ru-RU" altLang="ru-RU" sz="2800" dirty="0" err="1">
                <a:solidFill>
                  <a:srgbClr val="000000"/>
                </a:solidFill>
                <a:effectLst/>
              </a:rPr>
              <a:t>Motorola</a:t>
            </a:r>
            <a:r>
              <a:rPr lang="ru-RU" altLang="ru-RU" sz="2800" dirty="0">
                <a:solidFill>
                  <a:srgbClr val="000000"/>
                </a:solidFill>
                <a:effectLst/>
              </a:rPr>
              <a:t>, представлены двумя семействами: </a:t>
            </a:r>
            <a:r>
              <a:rPr lang="ru-RU" altLang="ru-RU" sz="2800" dirty="0" err="1">
                <a:solidFill>
                  <a:srgbClr val="000000"/>
                </a:solidFill>
                <a:effectLst/>
              </a:rPr>
              <a:t>Apple</a:t>
            </a:r>
            <a:r>
              <a:rPr lang="ru-RU" altLang="ru-RU" sz="2800" dirty="0">
                <a:solidFill>
                  <a:srgbClr val="000000"/>
                </a:solidFill>
                <a:effectLst/>
              </a:rPr>
              <a:t> и </a:t>
            </a:r>
            <a:r>
              <a:rPr lang="ru-RU" altLang="ru-RU" sz="2800" dirty="0" err="1">
                <a:solidFill>
                  <a:srgbClr val="000000"/>
                </a:solidFill>
                <a:effectLst/>
              </a:rPr>
              <a:t>Macintosh</a:t>
            </a:r>
            <a:r>
              <a:rPr lang="ru-RU" altLang="ru-RU" sz="2800" dirty="0">
                <a:solidFill>
                  <a:srgbClr val="000000"/>
                </a:solidFill>
                <a:effectLst/>
              </a:rPr>
              <a:t>. Основное отличие от ЭВМ фирмы </a:t>
            </a:r>
            <a:r>
              <a:rPr lang="ru-RU" altLang="ru-RU" sz="2800" dirty="0" err="1">
                <a:solidFill>
                  <a:srgbClr val="000000"/>
                </a:solidFill>
                <a:effectLst/>
              </a:rPr>
              <a:t>Intel</a:t>
            </a:r>
            <a:r>
              <a:rPr lang="ru-RU" altLang="ru-RU" sz="2800" dirty="0">
                <a:solidFill>
                  <a:srgbClr val="000000"/>
                </a:solidFill>
                <a:effectLst/>
              </a:rPr>
              <a:t> -замкнутость архитектуры. 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ru-RU" altLang="ru-RU" sz="2800" dirty="0">
                <a:solidFill>
                  <a:srgbClr val="0070C0"/>
                </a:solidFill>
                <a:effectLst/>
              </a:rPr>
              <a:t>ЭВМ независимых фирм производителей</a:t>
            </a:r>
            <a:r>
              <a:rPr lang="ru-RU" altLang="ru-RU" sz="2800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492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77455"/>
            <a:ext cx="9144000" cy="466725"/>
          </a:xfrm>
        </p:spPr>
        <p:txBody>
          <a:bodyPr/>
          <a:lstStyle/>
          <a:p>
            <a:pPr eaLnBrk="1" hangingPunct="1"/>
            <a:r>
              <a:rPr lang="ru-RU" altLang="ru-RU" sz="2400" b="1" i="1" u="sng" dirty="0">
                <a:solidFill>
                  <a:srgbClr val="0070C0"/>
                </a:solidFill>
                <a:effectLst/>
              </a:rPr>
              <a:t>Быстродействие ЭВМ (производительность) измеряется в мегафлопах</a:t>
            </a:r>
            <a:endParaRPr lang="ru-RU" altLang="ru-RU" b="1" dirty="0">
              <a:solidFill>
                <a:srgbClr val="0070C0"/>
              </a:solidFill>
              <a:effectLst/>
            </a:endParaRPr>
          </a:p>
        </p:txBody>
      </p:sp>
      <p:sp>
        <p:nvSpPr>
          <p:cNvPr id="33795" name="Rectangle 6"/>
          <p:cNvSpPr>
            <a:spLocks noChangeArrowheads="1"/>
          </p:cNvSpPr>
          <p:nvPr/>
        </p:nvSpPr>
        <p:spPr bwMode="auto">
          <a:xfrm>
            <a:off x="0" y="914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33796" name="Rectangle 7"/>
          <p:cNvSpPr>
            <a:spLocks noChangeArrowheads="1"/>
          </p:cNvSpPr>
          <p:nvPr/>
        </p:nvSpPr>
        <p:spPr bwMode="auto">
          <a:xfrm>
            <a:off x="323850" y="1579077"/>
            <a:ext cx="84963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RU" altLang="ru-RU" sz="2400" u="sng" dirty="0">
              <a:solidFill>
                <a:srgbClr val="0070C0"/>
              </a:solidFill>
            </a:endParaRPr>
          </a:p>
          <a:p>
            <a:pPr eaLnBrk="1" hangingPunct="1"/>
            <a:r>
              <a:rPr lang="ru-RU" altLang="ru-RU" sz="2400" u="sng" dirty="0">
                <a:solidFill>
                  <a:srgbClr val="0070C0"/>
                </a:solidFill>
              </a:rPr>
              <a:t>Единицы кратности</a:t>
            </a:r>
            <a:r>
              <a:rPr lang="ru-RU" altLang="ru-RU" sz="2400" dirty="0">
                <a:solidFill>
                  <a:srgbClr val="0070C0"/>
                </a:solidFill>
              </a:rPr>
              <a:t>:</a:t>
            </a:r>
          </a:p>
          <a:p>
            <a:pPr eaLnBrk="1"/>
            <a:r>
              <a:rPr lang="ru-RU" altLang="ru-RU" sz="2400" dirty="0">
                <a:solidFill>
                  <a:srgbClr val="000000"/>
                </a:solidFill>
              </a:rPr>
              <a:t>-МФЛОПС (</a:t>
            </a:r>
            <a:r>
              <a:rPr lang="ru-RU" altLang="ru-RU" sz="2400" dirty="0" err="1">
                <a:solidFill>
                  <a:srgbClr val="000000"/>
                </a:solidFill>
              </a:rPr>
              <a:t>МегаФЛОПС</a:t>
            </a:r>
            <a:r>
              <a:rPr lang="ru-RU" altLang="ru-RU" sz="2400" dirty="0">
                <a:solidFill>
                  <a:srgbClr val="000000"/>
                </a:solidFill>
              </a:rPr>
              <a:t>) - 1 миллион арифметических операций в секунду;</a:t>
            </a:r>
          </a:p>
          <a:p>
            <a:pPr eaLnBrk="1"/>
            <a:r>
              <a:rPr lang="ru-RU" altLang="ru-RU" sz="2400" dirty="0">
                <a:solidFill>
                  <a:srgbClr val="000000"/>
                </a:solidFill>
              </a:rPr>
              <a:t>-ГФЛОПС (</a:t>
            </a:r>
            <a:r>
              <a:rPr lang="ru-RU" altLang="ru-RU" sz="2400" dirty="0" err="1">
                <a:solidFill>
                  <a:srgbClr val="000000"/>
                </a:solidFill>
              </a:rPr>
              <a:t>ГигаФЛОПС</a:t>
            </a:r>
            <a:r>
              <a:rPr lang="ru-RU" altLang="ru-RU" sz="2400" dirty="0">
                <a:solidFill>
                  <a:srgbClr val="000000"/>
                </a:solidFill>
              </a:rPr>
              <a:t>) - 1 миллиард арифметических операций в секунду;</a:t>
            </a:r>
          </a:p>
          <a:p>
            <a:pPr eaLnBrk="1"/>
            <a:r>
              <a:rPr lang="ru-RU" altLang="ru-RU" sz="2400" dirty="0">
                <a:solidFill>
                  <a:srgbClr val="000000"/>
                </a:solidFill>
              </a:rPr>
              <a:t>-ТФЛОПС (</a:t>
            </a:r>
            <a:r>
              <a:rPr lang="ru-RU" altLang="ru-RU" sz="2400" dirty="0" err="1">
                <a:solidFill>
                  <a:srgbClr val="000000"/>
                </a:solidFill>
              </a:rPr>
              <a:t>ТераФЛОПС</a:t>
            </a:r>
            <a:r>
              <a:rPr lang="ru-RU" altLang="ru-RU" sz="2400" dirty="0">
                <a:solidFill>
                  <a:srgbClr val="000000"/>
                </a:solidFill>
              </a:rPr>
              <a:t>) - 1 триллион арифметических операций в секунду.</a:t>
            </a:r>
          </a:p>
          <a:p>
            <a:pPr eaLnBrk="1" hangingPunct="1"/>
            <a:endParaRPr lang="ru-RU" altLang="ru-RU" sz="2400" dirty="0">
              <a:solidFill>
                <a:srgbClr val="000000"/>
              </a:solidFill>
            </a:endParaRPr>
          </a:p>
          <a:p>
            <a:pPr eaLnBrk="1" hangingPunct="1"/>
            <a:r>
              <a:rPr lang="ru-RU" altLang="ru-RU" sz="2400" b="1" dirty="0">
                <a:solidFill>
                  <a:srgbClr val="FF0000"/>
                </a:solidFill>
              </a:rPr>
              <a:t>Быстродействие ЭВМ определяется более частными техническими характеристиками основных узлов (процессора, ОЗУ, шин и т.д.).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07504" y="113655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hangingPunct="1"/>
            <a:r>
              <a:rPr lang="ru-RU" altLang="ru-RU" sz="2400" b="1" dirty="0">
                <a:solidFill>
                  <a:srgbClr val="FF0000"/>
                </a:solidFill>
              </a:rPr>
              <a:t>«ОСНОВНЫЕ ХАРАКТЕРИСТИКИ ЭВМ»</a:t>
            </a:r>
          </a:p>
        </p:txBody>
      </p:sp>
    </p:spTree>
    <p:extLst>
      <p:ext uri="{BB962C8B-B14F-4D97-AF65-F5344CB8AC3E}">
        <p14:creationId xmlns:p14="http://schemas.microsoft.com/office/powerpoint/2010/main" val="326111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692696"/>
            <a:ext cx="84249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Цель дисциплины</a:t>
            </a: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- формирование комплекса знаний, умений и навы­ков по основам построения и функционирования аппаратных средств совре­менных ЭВМ и периферийных устройств (ПУ) как материальной базы для по­строения вычислительных комплексов и сетей, автоматических и автоматизи­рованных систем.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139946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719064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rgbClr val="FF0000"/>
                </a:solidFill>
              </a:rPr>
              <a:t>Факторы, влияющие на производительность ЭВМ</a:t>
            </a:r>
            <a:br>
              <a:rPr lang="ru-RU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тип задачи;</a:t>
            </a:r>
          </a:p>
          <a:p>
            <a:pPr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число тех или иных операций при ее выполнении;</a:t>
            </a:r>
          </a:p>
          <a:p>
            <a:pPr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стиль управления и др.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730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8750"/>
            <a:ext cx="8229600" cy="606425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rgbClr val="FF0000"/>
                </a:solidFill>
                <a:effectLst/>
              </a:rPr>
              <a:t>Тактовая частота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ru-RU" dirty="0">
                <a:solidFill>
                  <a:srgbClr val="000000"/>
                </a:solidFill>
              </a:rPr>
              <a:t>Характеристика процессора 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Определяется количеством импульсов в секунду и измеряется в Герцах (количество импульсов за 1 сек)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016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928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rgbClr val="FF0000"/>
                </a:solidFill>
                <a:effectLst/>
              </a:rPr>
              <a:t>Разрядность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Wingdings" panose="05000000000000000000" pitchFamily="2" charset="2"/>
              <a:buNone/>
              <a:defRPr/>
            </a:pPr>
            <a:r>
              <a:rPr lang="ru-RU" dirty="0">
                <a:solidFill>
                  <a:srgbClr val="000000"/>
                </a:solidFill>
              </a:rPr>
              <a:t>Характеристика процессора 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ru-RU" dirty="0">
                <a:solidFill>
                  <a:srgbClr val="000000"/>
                </a:solidFill>
                <a:effectLst/>
              </a:rPr>
              <a:t>Число одновременно обрабатываемых процессором битов.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93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6596" y="62068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rgbClr val="FF0000"/>
                </a:solidFill>
                <a:effectLst/>
              </a:rPr>
              <a:t>В характеристику ЭВМ входят </a:t>
            </a:r>
            <a:br>
              <a:rPr lang="ru-RU" dirty="0">
                <a:solidFill>
                  <a:srgbClr val="FF0000"/>
                </a:solidFill>
                <a:effectLst/>
              </a:rPr>
            </a:br>
            <a:br>
              <a:rPr lang="ru-RU" dirty="0">
                <a:solidFill>
                  <a:srgbClr val="FF0000"/>
                </a:solidFill>
              </a:rPr>
            </a:br>
            <a:r>
              <a:rPr lang="ru-RU" b="1" dirty="0">
                <a:solidFill>
                  <a:srgbClr val="FF0000"/>
                </a:solidFill>
                <a:effectLst/>
              </a:rPr>
              <a:t>основные параметры ВЗУ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7891" name="Объект 2"/>
          <p:cNvSpPr>
            <a:spLocks noGrp="1"/>
          </p:cNvSpPr>
          <p:nvPr>
            <p:ph idx="1"/>
          </p:nvPr>
        </p:nvSpPr>
        <p:spPr>
          <a:xfrm>
            <a:off x="611560" y="2361463"/>
            <a:ext cx="8229600" cy="4525963"/>
          </a:xfrm>
        </p:spPr>
        <p:txBody>
          <a:bodyPr/>
          <a:lstStyle/>
          <a:p>
            <a:r>
              <a:rPr lang="ru-RU" altLang="ru-RU" b="1" dirty="0">
                <a:solidFill>
                  <a:srgbClr val="000000"/>
                </a:solidFill>
                <a:effectLst/>
              </a:rPr>
              <a:t>Тип.</a:t>
            </a:r>
          </a:p>
          <a:p>
            <a:r>
              <a:rPr lang="ru-RU" altLang="ru-RU" b="1" dirty="0">
                <a:solidFill>
                  <a:srgbClr val="000000"/>
                </a:solidFill>
                <a:effectLst/>
              </a:rPr>
              <a:t>Время доступа.</a:t>
            </a:r>
          </a:p>
          <a:p>
            <a:r>
              <a:rPr lang="ru-RU" altLang="ru-RU" b="1" dirty="0">
                <a:solidFill>
                  <a:srgbClr val="000000"/>
                </a:solidFill>
                <a:effectLst/>
              </a:rPr>
              <a:t>Емкость</a:t>
            </a:r>
            <a:r>
              <a:rPr lang="ru-RU" altLang="ru-RU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4923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950" y="158750"/>
            <a:ext cx="8928100" cy="1258888"/>
          </a:xfrm>
        </p:spPr>
        <p:txBody>
          <a:bodyPr/>
          <a:lstStyle/>
          <a:p>
            <a:pPr>
              <a:defRPr/>
            </a:pPr>
            <a:r>
              <a:rPr lang="ru-RU" b="1" dirty="0">
                <a:solidFill>
                  <a:srgbClr val="FF0000"/>
                </a:solidFill>
                <a:effectLst/>
              </a:rPr>
              <a:t>Эффективность и надежностью</a:t>
            </a:r>
            <a:r>
              <a:rPr lang="ru-RU" dirty="0">
                <a:solidFill>
                  <a:srgbClr val="FF0000"/>
                </a:solidFill>
                <a:effectLst/>
              </a:rPr>
              <a:t> при эксплуатации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453" y="1988840"/>
            <a:ext cx="9144000" cy="4530725"/>
          </a:xfrm>
        </p:spPr>
        <p:txBody>
          <a:bodyPr/>
          <a:lstStyle/>
          <a:p>
            <a:pPr marL="0" indent="0">
              <a:defRPr/>
            </a:pPr>
            <a:r>
              <a:rPr lang="ru-RU" u="sng" dirty="0">
                <a:solidFill>
                  <a:srgbClr val="FF0000"/>
                </a:solidFill>
                <a:effectLst/>
              </a:rPr>
              <a:t>Показатель эффективности определяется</a:t>
            </a:r>
            <a:r>
              <a:rPr lang="ru-RU" dirty="0">
                <a:solidFill>
                  <a:srgbClr val="FF0000"/>
                </a:solidFill>
                <a:effectLst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</a:rPr>
              <a:t>отношением производительности к стоимости изготовления и эксплуатации  ЭВМ.</a:t>
            </a:r>
          </a:p>
          <a:p>
            <a:pPr marL="0" indent="0">
              <a:defRPr/>
            </a:pPr>
            <a:r>
              <a:rPr lang="ru-RU" u="sng" dirty="0">
                <a:solidFill>
                  <a:srgbClr val="FF0000"/>
                </a:solidFill>
                <a:effectLst/>
              </a:rPr>
              <a:t>Надежность</a:t>
            </a:r>
            <a:r>
              <a:rPr lang="ru-RU" dirty="0">
                <a:solidFill>
                  <a:srgbClr val="000000"/>
                </a:solidFill>
                <a:effectLst/>
              </a:rPr>
              <a:t> это способность ЭВМ при определенных условиях выполнять требуемые  функции в течение заданного периода времени. Она определяется вероятностью безотказной работы ЭВМ в течении определенного периода времени.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85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39553" y="2047151"/>
            <a:ext cx="806469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4000" b="1" dirty="0">
                <a:solidFill>
                  <a:srgbClr val="FF0000"/>
                </a:solidFill>
              </a:rPr>
              <a:t>«Общая структура ЭВМ»</a:t>
            </a:r>
          </a:p>
        </p:txBody>
      </p:sp>
    </p:spTree>
    <p:extLst>
      <p:ext uri="{BB962C8B-B14F-4D97-AF65-F5344CB8AC3E}">
        <p14:creationId xmlns:p14="http://schemas.microsoft.com/office/powerpoint/2010/main" val="3639254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2480" y="659011"/>
            <a:ext cx="856895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1175"/>
              </a:spcBef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Принципы организации вычислительного процесса, исполь­зуемые и в большинстве современных ВМ, базируется на концеп­ции Дж. фон Неймана, выдвинутой им во второй половине 40-х гг. XX в. </a:t>
            </a:r>
          </a:p>
          <a:p>
            <a:pPr indent="457200" algn="just">
              <a:lnSpc>
                <a:spcPct val="150000"/>
              </a:lnSpc>
              <a:spcBef>
                <a:spcPts val="1175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Согласно этой концепции определена автономно работа­ющая ВМ, содержащая устройство управления, арифметико-ло­гическое устройство (АЛУ), память и устройства ввода, вывода. </a:t>
            </a:r>
          </a:p>
          <a:p>
            <a:pPr indent="457200" algn="just">
              <a:lnSpc>
                <a:spcPct val="150000"/>
              </a:lnSpc>
              <a:spcBef>
                <a:spcPts val="1175"/>
              </a:spcBef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В связях, соединяющих устройства, выделены потоки данных, команд и управляющих сигналов. Преобразование дан­ных осуществляется последовательно под централизованным уп­равлением от программы, состоящей из команд. Набор (список) команд составляет машинный язык низкого уровня.</a:t>
            </a:r>
            <a:endParaRPr lang="ru-RU" sz="1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0259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8" y="439192"/>
            <a:ext cx="8252915" cy="421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10952" y="4987915"/>
            <a:ext cx="88330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88913">
              <a:tabLst>
                <a:tab pos="31432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31432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31432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31432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31432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1432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1432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1432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1432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188913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14325" algn="l"/>
              </a:tabLst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Рис. 1. Структура ВМ Дж. Фон Неймана</a:t>
            </a:r>
          </a:p>
          <a:p>
            <a:pPr marL="0" marR="0" lvl="0" indent="188913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14325" algn="l"/>
              </a:tabLst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572981"/>
            <a:ext cx="7442755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528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5892" y="216288"/>
            <a:ext cx="8496944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705" indent="457200">
              <a:spcAft>
                <a:spcPts val="0"/>
              </a:spcAft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Для организации ВМ предложены следующие принципы:</a:t>
            </a:r>
          </a:p>
          <a:p>
            <a:pPr marL="179705" indent="457200">
              <a:spcAft>
                <a:spcPts val="0"/>
              </a:spcAft>
            </a:pPr>
            <a:endParaRPr lang="ru-RU" sz="1800" dirty="0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marL="342900" lvl="0" indent="-342900" algn="just">
              <a:spcAft>
                <a:spcPts val="0"/>
              </a:spcAft>
              <a:buSzPts val="1400"/>
              <a:buFont typeface="Arial"/>
              <a:buAutoNum type="arabicPeriod"/>
              <a:tabLst>
                <a:tab pos="320040" algn="l"/>
                <a:tab pos="457200" algn="l"/>
              </a:tabLst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Двоичное кодирование информации</a:t>
            </a:r>
            <a:r>
              <a:rPr lang="ru-RU" dirty="0">
                <a:latin typeface="Arial"/>
                <a:ea typeface="Times New Roman"/>
                <a:cs typeface="Times New Roman"/>
              </a:rPr>
              <a:t>, разделение ее на слова фиксированной разрядности.</a:t>
            </a:r>
          </a:p>
          <a:p>
            <a:pPr marL="342900" lvl="0" indent="-342900" algn="just">
              <a:spcAft>
                <a:spcPts val="0"/>
              </a:spcAft>
              <a:buSzPts val="1400"/>
              <a:buFont typeface="Arial"/>
              <a:buAutoNum type="arabicPeriod"/>
              <a:tabLst>
                <a:tab pos="320040" algn="l"/>
                <a:tab pos="457200" algn="l"/>
              </a:tabLst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Линейно-адресная организация памяти </a:t>
            </a:r>
            <a:r>
              <a:rPr lang="ru-RU" dirty="0">
                <a:latin typeface="Arial"/>
                <a:ea typeface="Times New Roman"/>
                <a:cs typeface="Times New Roman"/>
              </a:rPr>
              <a:t>(</a:t>
            </a:r>
            <a:r>
              <a:rPr lang="en-US" dirty="0">
                <a:latin typeface="Arial"/>
                <a:ea typeface="Times New Roman"/>
                <a:cs typeface="Times New Roman"/>
              </a:rPr>
              <a:t>N </a:t>
            </a:r>
            <a:r>
              <a:rPr lang="ru-RU" dirty="0">
                <a:latin typeface="Arial"/>
                <a:ea typeface="Times New Roman"/>
                <a:cs typeface="Times New Roman"/>
              </a:rPr>
              <a:t>ячеек </a:t>
            </a:r>
            <a:r>
              <a:rPr lang="en-US" dirty="0">
                <a:latin typeface="Arial"/>
                <a:ea typeface="Times New Roman"/>
                <a:cs typeface="Times New Roman"/>
              </a:rPr>
              <a:t>n </a:t>
            </a:r>
            <a:r>
              <a:rPr lang="ru-RU" dirty="0">
                <a:latin typeface="Arial"/>
                <a:ea typeface="Times New Roman"/>
                <a:cs typeface="Times New Roman"/>
              </a:rPr>
              <a:t>разрядов). Аппаратные средства для записи, хранения и чтения слова из </a:t>
            </a:r>
            <a:r>
              <a:rPr lang="en-US" dirty="0">
                <a:latin typeface="Arial"/>
                <a:ea typeface="Times New Roman"/>
                <a:cs typeface="Times New Roman"/>
              </a:rPr>
              <a:t>n</a:t>
            </a:r>
            <a:r>
              <a:rPr lang="ru-RU" dirty="0">
                <a:latin typeface="Arial"/>
                <a:ea typeface="Times New Roman"/>
                <a:cs typeface="Times New Roman"/>
              </a:rPr>
              <a:t> двоичных разрядов называют ячейкой памяти. Ячейки пронумерованы по порядку (0, 1,…</a:t>
            </a:r>
            <a:r>
              <a:rPr lang="en-US" dirty="0">
                <a:latin typeface="Arial"/>
                <a:ea typeface="Times New Roman"/>
                <a:cs typeface="Times New Roman"/>
              </a:rPr>
              <a:t>N </a:t>
            </a:r>
            <a:r>
              <a:rPr lang="ru-RU" dirty="0">
                <a:latin typeface="Arial"/>
                <a:ea typeface="Times New Roman"/>
                <a:cs typeface="Times New Roman"/>
              </a:rPr>
              <a:t>-1). Номер ячейки – адрес. В командах программы адрес является именем (идентифика­тором) переменной, хранящейся в соответствующей ячейке.</a:t>
            </a:r>
          </a:p>
          <a:p>
            <a:pPr marL="342900" lvl="0" indent="-342900" algn="just">
              <a:spcAft>
                <a:spcPts val="0"/>
              </a:spcAft>
              <a:buSzPts val="1400"/>
              <a:buFont typeface="Arial"/>
              <a:buAutoNum type="arabicPeriod"/>
              <a:tabLst>
                <a:tab pos="313690" algn="l"/>
                <a:tab pos="457200" algn="l"/>
              </a:tabLst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Представление алгоритма программой</a:t>
            </a:r>
            <a:r>
              <a:rPr lang="ru-RU" dirty="0">
                <a:latin typeface="Arial"/>
                <a:ea typeface="Times New Roman"/>
                <a:cs typeface="Times New Roman"/>
              </a:rPr>
              <a:t>, состоящей из команд. Команда является предписанием, определяющим шаг процесса выполнения программы. Она содержит код операции, адреса опе­рандов и другие служебные коды.</a:t>
            </a:r>
          </a:p>
          <a:p>
            <a:pPr marL="342900" lvl="0" indent="-342900" algn="just">
              <a:spcAft>
                <a:spcPts val="0"/>
              </a:spcAft>
              <a:buFont typeface="Times New Roman"/>
              <a:buAutoNum type="arabicPeriod" startAt="4"/>
              <a:tabLst>
                <a:tab pos="313690" algn="l"/>
              </a:tabLst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Хранение команд и данных в одной памяти</a:t>
            </a:r>
            <a:r>
              <a:rPr lang="ru-RU" dirty="0">
                <a:latin typeface="Arial"/>
                <a:ea typeface="Times New Roman"/>
                <a:cs typeface="Times New Roman"/>
              </a:rPr>
              <a:t>. Различие их зак­лючается только в способе использования и интерпретации счи­танного из памяти слова. Вычислительный процесс организуется как последователь­ное выполнение команд в порядке, определяемом программой.</a:t>
            </a:r>
          </a:p>
          <a:p>
            <a:pPr marL="342900" lvl="0" indent="-342900" algn="just">
              <a:spcAft>
                <a:spcPts val="0"/>
              </a:spcAft>
              <a:buFont typeface="Times New Roman"/>
              <a:buAutoNum type="arabicPeriod" startAt="4"/>
              <a:tabLst>
                <a:tab pos="335280" algn="l"/>
              </a:tabLst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Жесткость архитектуры </a:t>
            </a:r>
            <a:r>
              <a:rPr lang="ru-RU" dirty="0">
                <a:latin typeface="Arial"/>
                <a:ea typeface="Times New Roman"/>
                <a:cs typeface="Times New Roman"/>
              </a:rPr>
              <a:t>- неизменность в процессе работы ВМ, ее структуры, списка команд, методов кодирования данных.</a:t>
            </a:r>
            <a:endParaRPr lang="ru-RU" sz="1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3627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40296" y="332656"/>
            <a:ext cx="8424936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Процессор </a:t>
            </a:r>
            <a:r>
              <a:rPr lang="ru-RU" dirty="0">
                <a:latin typeface="Arial"/>
                <a:ea typeface="Times New Roman"/>
                <a:cs typeface="Times New Roman"/>
              </a:rPr>
              <a:t>считывает и выполняет команды программы, орга­низует обращение к оперативной памяти (ОП), в нужных случаях инициирует работу устройств ввода и вывода.</a:t>
            </a:r>
            <a:endParaRPr lang="ru-RU" sz="1800" dirty="0">
              <a:latin typeface="Times New Roman"/>
              <a:ea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Устройство ввода </a:t>
            </a:r>
            <a:r>
              <a:rPr lang="ru-RU" dirty="0">
                <a:latin typeface="Arial"/>
                <a:ea typeface="Times New Roman"/>
                <a:cs typeface="Times New Roman"/>
              </a:rPr>
              <a:t>преобразует входные сигналы в сигналы, принятые для представления данных на шине, соединяющей уст­ройство ввода с АЛУ.</a:t>
            </a:r>
            <a:endParaRPr lang="ru-RU" sz="1800" dirty="0">
              <a:latin typeface="Times New Roman"/>
              <a:ea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В </a:t>
            </a: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памяти </a:t>
            </a:r>
            <a:r>
              <a:rPr lang="ru-RU" dirty="0">
                <a:latin typeface="Arial"/>
                <a:ea typeface="Times New Roman"/>
                <a:cs typeface="Times New Roman"/>
              </a:rPr>
              <a:t>хранятся команды и данные, которыми оперирует процессор. В нее же записываются результаты промежуточных вы­числений. Результаты выполнения программы поступают в уст­ройство вывода.</a:t>
            </a:r>
            <a:endParaRPr lang="ru-RU" sz="1800" dirty="0">
              <a:latin typeface="Times New Roman"/>
              <a:ea typeface="Times New Roman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Устройство вывода </a:t>
            </a:r>
            <a:r>
              <a:rPr lang="ru-RU" dirty="0">
                <a:latin typeface="Arial"/>
                <a:ea typeface="Times New Roman"/>
                <a:cs typeface="Times New Roman"/>
              </a:rPr>
              <a:t>преобразует выходные сигналы в форму, удобную для восприятия человеком (тексты, графические образы и др.).</a:t>
            </a:r>
            <a:endParaRPr lang="ru-RU" sz="1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8685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512" y="0"/>
            <a:ext cx="885698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93700" algn="just">
              <a:spcBef>
                <a:spcPts val="0"/>
              </a:spcBef>
              <a:spcAft>
                <a:spcPts val="0"/>
              </a:spcAft>
            </a:pP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Задачи учебной дисциплины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>
                <a:tab pos="457835" algn="l"/>
              </a:tabLst>
            </a:pPr>
            <a:r>
              <a:rPr lang="ru-RU" sz="1600" b="1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изучение: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43942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 построения и архитектуры ЭВМ;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396875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технологии разработки алгоритмов и программ, методов отладки и решения задач на ЭВМ в различных режимах;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43942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принципов функционирования ЭВМ;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43942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параметров и характеристик ЭВМ и ПУ как критериев их выбора;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43942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структуру и работу процессора и его блоков: арифметико-логического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устройства (АЛУ) и устройства управления (УУ) и типовых узлов;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43942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структуры и работы устройств памяти;</a:t>
            </a: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40132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организации и средств ввода-вывода ЭВМ: ПУ, портов, адаптеров, кон­троллеров и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нтерфейсов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43688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языков программирования процессоров и контроллеров;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43942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конструктивных особенностей ЭВМ.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>
                <a:tab pos="457835" algn="l"/>
              </a:tabLst>
            </a:pPr>
            <a:r>
              <a:rPr lang="ru-RU" sz="1600" b="1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формирование умений</a:t>
            </a:r>
            <a:r>
              <a:rPr lang="ru-RU" sz="14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600" b="1" i="1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39878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выбирать,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комплексировать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эксплуатировать программно-аппаратные средства в создаваемых вычислительных и информационных системах и сете­вых структурах;</a:t>
            </a: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39878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инсталлировать, тестировать, испытывать и использовать программно-­аппаратные средства вычислительных и информационных систем;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43688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ставить задачу и разрабатывать алгоритм ее решения на ЭВМ;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43688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программировать процессоры и контроллеры ПУ на языке Ассемблер;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>
                <a:tab pos="457835" algn="l"/>
              </a:tabLst>
            </a:pPr>
            <a:r>
              <a:rPr lang="ru-RU" sz="1600" b="1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формирование навыков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43688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владения методами и средствами разработки и оформления технической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документации;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398780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создания, отладки и эксплуатации программ обработки информации и 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вво­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да-вывода как средств управления информацией в инструментальной среде Ас­семблер.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394335" algn="l"/>
              </a:tabLs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выбора типов, моделей ПУ и средств их сопряжения с ЭВМ для оснащения рабочих мест специалистов.</a:t>
            </a:r>
            <a:endParaRPr lang="ru-RU" sz="1600" u="none" strike="noStrike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486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ChangeArrowheads="1"/>
          </p:cNvSpPr>
          <p:nvPr/>
        </p:nvSpPr>
        <p:spPr bwMode="auto">
          <a:xfrm>
            <a:off x="882532" y="544482"/>
            <a:ext cx="74964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FF0000"/>
                </a:solidFill>
              </a:rPr>
              <a:t>“Структурно-функциональная организация компьютера”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1408113"/>
            <a:ext cx="86614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429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5"/>
          <p:cNvSpPr>
            <a:spLocks noChangeArrowheads="1"/>
          </p:cNvSpPr>
          <p:nvPr/>
        </p:nvSpPr>
        <p:spPr bwMode="auto">
          <a:xfrm>
            <a:off x="428625" y="322263"/>
            <a:ext cx="8247063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1">
              <a:defRPr/>
            </a:pPr>
            <a:r>
              <a:rPr lang="ru-RU" b="1" dirty="0">
                <a:solidFill>
                  <a:srgbClr val="0000FF"/>
                </a:solidFill>
                <a:latin typeface="Arial" charset="0"/>
              </a:rPr>
              <a:t>Центральный процессор</a:t>
            </a:r>
            <a:r>
              <a:rPr lang="ru-RU" b="1" dirty="0">
                <a:latin typeface="Arial" charset="0"/>
              </a:rPr>
              <a:t> </a:t>
            </a:r>
            <a:endParaRPr lang="ru-RU" dirty="0">
              <a:latin typeface="Arial" charset="0"/>
            </a:endParaRPr>
          </a:p>
          <a:p>
            <a:pPr eaLnBrk="1">
              <a:defRPr/>
            </a:pPr>
            <a:endParaRPr lang="ru-RU" dirty="0">
              <a:latin typeface="Arial" charset="0"/>
            </a:endParaRPr>
          </a:p>
          <a:p>
            <a:pPr eaLnBrk="1">
              <a:defRPr/>
            </a:pPr>
            <a:r>
              <a:rPr lang="ru-RU" dirty="0">
                <a:latin typeface="Arial" charset="0"/>
              </a:rPr>
              <a:t>=&gt;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операционное устройство</a:t>
            </a:r>
            <a:r>
              <a:rPr lang="ru-RU" i="1" dirty="0">
                <a:latin typeface="Arial" charset="0"/>
              </a:rPr>
              <a:t>, </a:t>
            </a:r>
            <a:r>
              <a:rPr lang="ru-RU" dirty="0">
                <a:latin typeface="Arial" charset="0"/>
              </a:rPr>
              <a:t>выполняющее определенный набор ко­манд (инструкций). </a:t>
            </a:r>
          </a:p>
          <a:p>
            <a:pPr eaLnBrk="1">
              <a:defRPr/>
            </a:pPr>
            <a:r>
              <a:rPr lang="ru-RU" dirty="0">
                <a:latin typeface="Arial" charset="0"/>
              </a:rPr>
              <a:t>=&gt;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устройство управления</a:t>
            </a:r>
            <a:r>
              <a:rPr lang="ru-RU" i="1" dirty="0">
                <a:latin typeface="Arial" charset="0"/>
              </a:rPr>
              <a:t>, </a:t>
            </a:r>
            <a:r>
              <a:rPr lang="ru-RU" dirty="0">
                <a:latin typeface="Arial" charset="0"/>
              </a:rPr>
              <a:t>основные функции которого состоят в управлении процессом выполнения команд, а именно в форми­ровании требуемой последовательности управляющих сигналов (микрокоманд, выполняемых на одном процессорном такте). </a:t>
            </a:r>
          </a:p>
          <a:p>
            <a:pPr eaLnBrk="1">
              <a:defRPr/>
            </a:pPr>
            <a:r>
              <a:rPr lang="ru-RU" dirty="0">
                <a:latin typeface="Arial" charset="0"/>
              </a:rPr>
              <a:t>=&gt;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устройство памяти </a:t>
            </a:r>
            <a:r>
              <a:rPr lang="ru-RU" dirty="0">
                <a:latin typeface="Arial" charset="0"/>
              </a:rPr>
              <a:t>в виде набора регистров, образующих внутрен­нюю быстродействующую память процессора. </a:t>
            </a:r>
          </a:p>
          <a:p>
            <a:pPr marL="342900" indent="-342900" eaLnBrk="1">
              <a:buFont typeface="Symbol"/>
              <a:buChar char="Þ"/>
              <a:defRPr/>
            </a:pPr>
            <a:endParaRPr lang="ru-RU" dirty="0">
              <a:latin typeface="Arial" charset="0"/>
            </a:endParaRPr>
          </a:p>
          <a:p>
            <a:pPr eaLnBrk="1">
              <a:defRPr/>
            </a:pPr>
            <a:r>
              <a:rPr lang="ru-RU" b="1" dirty="0">
                <a:solidFill>
                  <a:srgbClr val="0000FF"/>
                </a:solidFill>
                <a:latin typeface="Arial" charset="0"/>
              </a:rPr>
              <a:t>Блок основной памяти</a:t>
            </a:r>
          </a:p>
          <a:p>
            <a:pPr eaLnBrk="1">
              <a:defRPr/>
            </a:pPr>
            <a:endParaRPr lang="ru-RU" b="1" dirty="0">
              <a:solidFill>
                <a:srgbClr val="0000FF"/>
              </a:solidFill>
              <a:latin typeface="Arial" charset="0"/>
            </a:endParaRPr>
          </a:p>
          <a:p>
            <a:pPr eaLnBrk="1">
              <a:defRPr/>
            </a:pPr>
            <a:r>
              <a:rPr lang="ru-RU" dirty="0">
                <a:latin typeface="Arial" charset="0"/>
              </a:rPr>
              <a:t>=&gt;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оперативное запоминающее устройство </a:t>
            </a:r>
            <a:r>
              <a:rPr lang="ru-RU" dirty="0">
                <a:solidFill>
                  <a:srgbClr val="FF0066"/>
                </a:solidFill>
                <a:latin typeface="Arial" charset="0"/>
              </a:rPr>
              <a:t>(ОЗУ)</a:t>
            </a:r>
            <a:r>
              <a:rPr lang="ru-RU" dirty="0">
                <a:latin typeface="Arial" charset="0"/>
              </a:rPr>
              <a:t>, предназначенное для хранения </a:t>
            </a:r>
            <a:r>
              <a:rPr lang="ru-RU" i="1" dirty="0">
                <a:latin typeface="Arial" charset="0"/>
              </a:rPr>
              <a:t>команд </a:t>
            </a:r>
            <a:r>
              <a:rPr lang="ru-RU" dirty="0">
                <a:latin typeface="Arial" charset="0"/>
              </a:rPr>
              <a:t>выполняемой программы (или ее фрагмен­тов) и подлежащих обработке </a:t>
            </a:r>
            <a:r>
              <a:rPr lang="ru-RU" i="1" dirty="0">
                <a:latin typeface="Arial" charset="0"/>
              </a:rPr>
              <a:t>данных.</a:t>
            </a:r>
          </a:p>
          <a:p>
            <a:pPr eaLnBrk="1">
              <a:defRPr/>
            </a:pPr>
            <a:r>
              <a:rPr lang="ru-RU" i="1" dirty="0">
                <a:latin typeface="Arial" charset="0"/>
              </a:rPr>
              <a:t>=&gt;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постоянное запоминающее устройство </a:t>
            </a:r>
            <a:r>
              <a:rPr lang="ru-RU" dirty="0">
                <a:solidFill>
                  <a:srgbClr val="FF0066"/>
                </a:solidFill>
                <a:latin typeface="Arial" charset="0"/>
              </a:rPr>
              <a:t>(ПЗУ)</a:t>
            </a:r>
            <a:r>
              <a:rPr lang="ru-RU" dirty="0">
                <a:latin typeface="Arial" charset="0"/>
              </a:rPr>
              <a:t>, предназначенное для хранения стандартных (неизменяемых) программ и констант (напри­мер, национальных шрифтов).</a:t>
            </a:r>
            <a:endParaRPr lang="ru-RU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60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ChangeArrowheads="1"/>
          </p:cNvSpPr>
          <p:nvPr/>
        </p:nvSpPr>
        <p:spPr bwMode="auto">
          <a:xfrm>
            <a:off x="276225" y="1341438"/>
            <a:ext cx="8713788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0000FF"/>
                </a:solidFill>
              </a:rPr>
              <a:t>Блок периферийных устройств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/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i="1">
                <a:solidFill>
                  <a:srgbClr val="FF0066"/>
                </a:solidFill>
              </a:rPr>
              <a:t>Периферийными</a:t>
            </a:r>
            <a:r>
              <a:rPr lang="ru-RU" altLang="ru-RU" sz="2000"/>
              <a:t>, или внеш­ними, устройствами называются устройства, не обладающие систем­ными ресурсами.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Устройства, обладающие системными ресурсами, называются </a:t>
            </a:r>
            <a:r>
              <a:rPr lang="ru-RU" altLang="ru-RU" sz="2000" i="1">
                <a:solidFill>
                  <a:srgbClr val="FF0066"/>
                </a:solidFill>
              </a:rPr>
              <a:t>сис­темными устройствами</a:t>
            </a:r>
            <a:r>
              <a:rPr lang="ru-RU" altLang="ru-RU" sz="2000" i="1"/>
              <a:t>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i="1">
                <a:solidFill>
                  <a:srgbClr val="0000FF"/>
                </a:solidFill>
              </a:rPr>
              <a:t>	Пример: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винчестер</a:t>
            </a:r>
            <a:r>
              <a:rPr lang="ru-RU" altLang="ru-RU" sz="2000" i="1"/>
              <a:t>, </a:t>
            </a:r>
            <a:r>
              <a:rPr lang="ru-RU" altLang="ru-RU" sz="2000"/>
              <a:t>подключенный к контроллеру, является </a:t>
            </a:r>
            <a:r>
              <a:rPr lang="ru-RU" altLang="ru-RU" sz="2000" i="1">
                <a:solidFill>
                  <a:srgbClr val="FF0066"/>
                </a:solidFill>
              </a:rPr>
              <a:t>периферийным устройством</a:t>
            </a:r>
            <a:r>
              <a:rPr lang="ru-RU" altLang="ru-RU" sz="2000"/>
              <a:t>, так как он не занимает отдельных ресурсов и процес­сор обращается к нему через ресурсы контроллера; 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контроллер</a:t>
            </a:r>
            <a:r>
              <a:rPr lang="ru-RU" altLang="ru-RU" sz="2000" i="1"/>
              <a:t> </a:t>
            </a:r>
            <a:r>
              <a:rPr lang="ru-RU" altLang="ru-RU" sz="2000"/>
              <a:t>является </a:t>
            </a:r>
            <a:r>
              <a:rPr lang="ru-RU" altLang="ru-RU" sz="2000" i="1">
                <a:solidFill>
                  <a:srgbClr val="FF0066"/>
                </a:solidFill>
              </a:rPr>
              <a:t>системным устройством</a:t>
            </a:r>
            <a:r>
              <a:rPr lang="ru-RU" altLang="ru-RU" sz="2000" i="1"/>
              <a:t>, </a:t>
            </a:r>
            <a:r>
              <a:rPr lang="ru-RU" altLang="ru-RU" sz="2000"/>
              <a:t>так как обладает си­стемными ресурсами в виде портов и линий прерывания, имею­щих собственные адреса.</a:t>
            </a:r>
          </a:p>
        </p:txBody>
      </p:sp>
    </p:spTree>
    <p:extLst>
      <p:ext uri="{BB962C8B-B14F-4D97-AF65-F5344CB8AC3E}">
        <p14:creationId xmlns:p14="http://schemas.microsoft.com/office/powerpoint/2010/main" val="4241151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266700" y="250825"/>
            <a:ext cx="871378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0000FF"/>
                </a:solidFill>
              </a:rPr>
              <a:t>Блок интерфейса </a:t>
            </a:r>
            <a:r>
              <a:rPr lang="ru-RU" altLang="ru-RU" sz="2000"/>
              <a:t>содержит средства, обеспечивающие взаимодействие между процессором, основной памятью и перифе­рийными устройствами.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>
              <a:solidFill>
                <a:srgbClr val="FF0066"/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rgbClr val="FF0066"/>
                </a:solidFill>
              </a:rPr>
              <a:t>Сис­темная шина </a:t>
            </a:r>
            <a:r>
              <a:rPr lang="ru-RU" altLang="ru-RU" sz="2000" i="1">
                <a:solidFill>
                  <a:srgbClr val="FF0066"/>
                </a:solidFill>
              </a:rPr>
              <a:t>(магистраль):</a:t>
            </a:r>
            <a:r>
              <a:rPr lang="ru-RU" altLang="ru-RU" sz="2000">
                <a:solidFill>
                  <a:srgbClr val="FF0066"/>
                </a:solidFill>
              </a:rPr>
              <a:t>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i="1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шина данных</a:t>
            </a:r>
            <a:r>
              <a:rPr lang="ru-RU" altLang="ru-RU" sz="2000" i="1"/>
              <a:t>, </a:t>
            </a:r>
            <a:r>
              <a:rPr lang="ru-RU" altLang="ru-RU" sz="2000"/>
              <a:t>которая служит для выборки команд, поступающих из ОЗУ или ПЗУ в устройство управления микропроцессора.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i="1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шина адреса</a:t>
            </a:r>
            <a:r>
              <a:rPr lang="ru-RU" altLang="ru-RU" sz="2000" i="1"/>
              <a:t>, </a:t>
            </a:r>
            <a:r>
              <a:rPr lang="ru-RU" altLang="ru-RU" sz="2000"/>
              <a:t>предназначенная для передачи адреса.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i="1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шина управления</a:t>
            </a:r>
            <a:r>
              <a:rPr lang="ru-RU" altLang="ru-RU" sz="2000" i="1"/>
              <a:t>, </a:t>
            </a:r>
            <a:r>
              <a:rPr lang="ru-RU" altLang="ru-RU" sz="2000"/>
              <a:t>предназначенная для передачи разнообразных управляющих сигналов.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>
              <a:solidFill>
                <a:srgbClr val="FF0066"/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>
                <a:solidFill>
                  <a:srgbClr val="FF0066"/>
                </a:solidFill>
              </a:rPr>
              <a:t>Интерфейсные средства</a:t>
            </a:r>
            <a:r>
              <a:rPr lang="ru-RU" altLang="ru-RU" sz="2000"/>
              <a:t>, или средства сопряжения уст­ройств и компонентов компьютера: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шинный интерфейс</a:t>
            </a:r>
            <a:r>
              <a:rPr lang="ru-RU" altLang="ru-RU" sz="2000" i="1"/>
              <a:t>, </a:t>
            </a:r>
            <a:r>
              <a:rPr lang="ru-RU" altLang="ru-RU" sz="2000"/>
              <a:t>содержащий </a:t>
            </a:r>
            <a:r>
              <a:rPr lang="ru-RU" altLang="ru-RU" sz="2000" i="1"/>
              <a:t>шины расширения, </a:t>
            </a:r>
            <a:r>
              <a:rPr lang="ru-RU" altLang="ru-RU" sz="2000"/>
              <a:t>или </a:t>
            </a:r>
            <a:r>
              <a:rPr lang="ru-RU" altLang="ru-RU" sz="2000" i="1"/>
              <a:t>шины ввода-вывода.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системная логика</a:t>
            </a:r>
            <a:r>
              <a:rPr lang="ru-RU" altLang="ru-RU" sz="2000" i="1"/>
              <a:t>, </a:t>
            </a:r>
            <a:r>
              <a:rPr lang="ru-RU" altLang="ru-RU" sz="2000"/>
              <a:t>представляющая собой набор микросхем, уста­навливаемых на системной плате для организации обмена данными между центральным процессором и периферийными устройствами.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конструктивные интерфейсные средства</a:t>
            </a:r>
            <a:r>
              <a:rPr lang="ru-RU" altLang="ru-RU" sz="2000" i="1"/>
              <a:t>, </a:t>
            </a:r>
            <a:r>
              <a:rPr lang="ru-RU" altLang="ru-RU" sz="2000"/>
              <a:t>к которым относится ряд конструктивных элементов (платы расширения, сокеты)</a:t>
            </a:r>
            <a:endParaRPr lang="ru-RU" altLang="ru-RU" sz="200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418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932019" y="354469"/>
            <a:ext cx="77482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200" b="1" dirty="0">
                <a:solidFill>
                  <a:srgbClr val="FF0000"/>
                </a:solidFill>
              </a:rPr>
              <a:t>“Организация цифровой информации и её хранения”</a:t>
            </a: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347663" y="1262063"/>
            <a:ext cx="8545512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0000FF"/>
                </a:solidFill>
              </a:rPr>
              <a:t>	Информационные элементы </a:t>
            </a:r>
            <a:r>
              <a:rPr lang="ru-RU" altLang="ru-RU" sz="2000" b="1"/>
              <a:t>(</a:t>
            </a:r>
            <a:r>
              <a:rPr lang="ru-RU" altLang="ru-RU" sz="2000"/>
              <a:t>объекты с малым объемом информации): 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 i="1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бит</a:t>
            </a:r>
            <a:r>
              <a:rPr lang="ru-RU" altLang="ru-RU" sz="2000" i="1"/>
              <a:t>, </a:t>
            </a:r>
            <a:r>
              <a:rPr lang="ru-RU" altLang="ru-RU" sz="2000"/>
              <a:t>используемый в качестве осведомительного сигнала (флага) для управления устройствами при обработке данных;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 i="1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тетрада </a:t>
            </a:r>
            <a:r>
              <a:rPr lang="ru-RU" altLang="ru-RU" sz="2000"/>
              <a:t>(полубайт), объем информации которой составляет всего 4 бита; 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байт </a:t>
            </a:r>
            <a:r>
              <a:rPr lang="ru-RU" altLang="ru-RU" sz="2000"/>
              <a:t>— 8-разрядное двоичное число. Байт является минимально адресуемой (к основной памяти) единицей информации, которую можно переслать между отдельными функциональными узлами компьютера; 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слово </a:t>
            </a:r>
            <a:r>
              <a:rPr lang="ru-RU" altLang="ru-RU" sz="2000"/>
              <a:t>(</a:t>
            </a:r>
            <a:r>
              <a:rPr lang="en-US" altLang="ru-RU" sz="2000"/>
              <a:t>Word</a:t>
            </a:r>
            <a:r>
              <a:rPr lang="ru-RU" altLang="ru-RU" sz="2000"/>
              <a:t>) — 16-разрядное двоичное число, или два смежных (со­седних) байта; 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 i="1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двойное слово </a:t>
            </a:r>
            <a:r>
              <a:rPr lang="ru-RU" altLang="ru-RU" sz="2000"/>
              <a:t>(</a:t>
            </a:r>
            <a:r>
              <a:rPr lang="en-US" altLang="ru-RU" sz="2000"/>
              <a:t>Double Word</a:t>
            </a:r>
            <a:r>
              <a:rPr lang="ru-RU" altLang="ru-RU" sz="2000"/>
              <a:t>) — 32-разрядное двоичное число, или два смежных слова; </a:t>
            </a:r>
          </a:p>
          <a:p>
            <a:pPr eaLnBrk="1">
              <a:spcBef>
                <a:spcPct val="0"/>
              </a:spcBef>
              <a:buFontTx/>
              <a:buNone/>
            </a:pPr>
            <a:r>
              <a:rPr lang="ru-RU" altLang="ru-RU" sz="2000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четвертное слово </a:t>
            </a:r>
            <a:r>
              <a:rPr lang="ru-RU" altLang="ru-RU" sz="2000"/>
              <a:t>(</a:t>
            </a:r>
            <a:r>
              <a:rPr lang="en-US" altLang="ru-RU" sz="2000"/>
              <a:t>Quad Word</a:t>
            </a:r>
            <a:r>
              <a:rPr lang="ru-RU" altLang="ru-RU" sz="2000"/>
              <a:t>) — 64-разрядное двоичное число, или два двойных слова. </a:t>
            </a:r>
          </a:p>
        </p:txBody>
      </p:sp>
    </p:spTree>
    <p:extLst>
      <p:ext uri="{BB962C8B-B14F-4D97-AF65-F5344CB8AC3E}">
        <p14:creationId xmlns:p14="http://schemas.microsoft.com/office/powerpoint/2010/main" val="3062584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468313" y="188913"/>
            <a:ext cx="8423275" cy="650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-68241" bIns="0" anchor="ctr">
            <a:spAutoFit/>
          </a:bodyPr>
          <a:lstStyle/>
          <a:p>
            <a:pPr algn="just" eaLnBrk="1">
              <a:defRPr/>
            </a:pPr>
            <a:r>
              <a:rPr lang="ru-RU" b="1" dirty="0">
                <a:solidFill>
                  <a:srgbClr val="0000FF"/>
                </a:solidFill>
                <a:latin typeface="Arial" charset="0"/>
              </a:rPr>
              <a:t>	Файлы - </a:t>
            </a:r>
            <a:r>
              <a:rPr lang="ru-RU" dirty="0">
                <a:latin typeface="Arial" charset="0"/>
              </a:rPr>
              <a:t>информационные объекты, содержащие большой объем ци­фровой информации и представляющие собой именованную упорядо­ченную последовательность байтов, называются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файлами</a:t>
            </a:r>
            <a:r>
              <a:rPr lang="ru-RU" i="1" dirty="0">
                <a:latin typeface="Arial" charset="0"/>
              </a:rPr>
              <a:t>. </a:t>
            </a:r>
          </a:p>
          <a:p>
            <a:pPr algn="just" eaLnBrk="1">
              <a:defRPr/>
            </a:pPr>
            <a:endParaRPr lang="ru-RU" dirty="0">
              <a:latin typeface="Arial" charset="0"/>
            </a:endParaRPr>
          </a:p>
          <a:p>
            <a:pPr algn="just" eaLnBrk="1">
              <a:defRPr/>
            </a:pPr>
            <a:r>
              <a:rPr lang="ru-RU" dirty="0">
                <a:latin typeface="Arial" charset="0"/>
              </a:rPr>
              <a:t>	При формировании файловой структуры соблюда­ются следующие </a:t>
            </a:r>
            <a:r>
              <a:rPr lang="ru-RU" dirty="0">
                <a:solidFill>
                  <a:srgbClr val="FF0066"/>
                </a:solidFill>
                <a:latin typeface="Arial" charset="0"/>
              </a:rPr>
              <a:t>правила</a:t>
            </a:r>
            <a:r>
              <a:rPr lang="ru-RU" dirty="0">
                <a:latin typeface="Arial" charset="0"/>
              </a:rPr>
              <a:t>: </a:t>
            </a:r>
          </a:p>
          <a:p>
            <a:pPr algn="just" eaLnBrk="1">
              <a:defRPr/>
            </a:pPr>
            <a:r>
              <a:rPr lang="ru-RU" dirty="0">
                <a:latin typeface="Arial" charset="0"/>
              </a:rPr>
              <a:t>=&gt;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файлы </a:t>
            </a:r>
            <a:r>
              <a:rPr lang="ru-RU" dirty="0">
                <a:latin typeface="Arial" charset="0"/>
              </a:rPr>
              <a:t>или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подкаталоги </a:t>
            </a:r>
            <a:r>
              <a:rPr lang="ru-RU" dirty="0">
                <a:latin typeface="Arial" charset="0"/>
              </a:rPr>
              <a:t>в одном и том же каталоге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не должны иметь одинаковых имен</a:t>
            </a:r>
            <a:r>
              <a:rPr lang="ru-RU" i="1" dirty="0">
                <a:latin typeface="Arial" charset="0"/>
              </a:rPr>
              <a:t>;</a:t>
            </a:r>
            <a:endParaRPr lang="ru-RU" dirty="0">
              <a:latin typeface="Arial" charset="0"/>
            </a:endParaRPr>
          </a:p>
          <a:p>
            <a:pPr algn="just" eaLnBrk="1">
              <a:defRPr/>
            </a:pPr>
            <a:r>
              <a:rPr lang="ru-RU" dirty="0">
                <a:latin typeface="Arial" charset="0"/>
              </a:rPr>
              <a:t>=&gt;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порядок следования </a:t>
            </a:r>
            <a:r>
              <a:rPr lang="ru-RU" dirty="0">
                <a:latin typeface="Arial" charset="0"/>
              </a:rPr>
              <a:t>имен файлов и подкаталогов (в каталоге)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может</a:t>
            </a:r>
            <a:r>
              <a:rPr lang="ru-RU" dirty="0">
                <a:solidFill>
                  <a:srgbClr val="FF0066"/>
                </a:solidFill>
                <a:latin typeface="Arial" charset="0"/>
              </a:rPr>
              <a:t>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быть произвольным</a:t>
            </a:r>
            <a:r>
              <a:rPr lang="ru-RU" i="1" dirty="0">
                <a:latin typeface="Arial" charset="0"/>
              </a:rPr>
              <a:t>; </a:t>
            </a:r>
            <a:endParaRPr lang="ru-RU" dirty="0">
              <a:latin typeface="Arial" charset="0"/>
            </a:endParaRPr>
          </a:p>
          <a:p>
            <a:pPr algn="just" eaLnBrk="1">
              <a:defRPr/>
            </a:pPr>
            <a:r>
              <a:rPr lang="ru-RU" dirty="0">
                <a:latin typeface="Arial" charset="0"/>
              </a:rPr>
              <a:t>=&gt;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файл может располагаться в разных секторах и на разных дорожках диска</a:t>
            </a:r>
            <a:r>
              <a:rPr lang="ru-RU" i="1" dirty="0">
                <a:latin typeface="Arial" charset="0"/>
              </a:rPr>
              <a:t>.</a:t>
            </a:r>
          </a:p>
          <a:p>
            <a:pPr marL="342900" indent="-342900" algn="just" eaLnBrk="1">
              <a:buFont typeface="Symbol"/>
              <a:buChar char="Þ"/>
              <a:defRPr/>
            </a:pPr>
            <a:endParaRPr lang="ru-RU" i="1" dirty="0">
              <a:latin typeface="Arial" charset="0"/>
            </a:endParaRPr>
          </a:p>
          <a:p>
            <a:pPr eaLnBrk="1">
              <a:defRPr/>
            </a:pPr>
            <a:r>
              <a:rPr lang="ru-RU" dirty="0">
                <a:latin typeface="Arial" charset="0"/>
              </a:rPr>
              <a:t>	Варианты органи­зации доступа к файлу:</a:t>
            </a:r>
          </a:p>
          <a:p>
            <a:pPr eaLnBrk="1">
              <a:defRPr/>
            </a:pPr>
            <a:r>
              <a:rPr lang="ru-RU" dirty="0">
                <a:latin typeface="Arial" charset="0"/>
              </a:rPr>
              <a:t>=&gt;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файл находится в текущем каталоге </a:t>
            </a:r>
            <a:r>
              <a:rPr lang="ru-RU" dirty="0">
                <a:latin typeface="Arial" charset="0"/>
              </a:rPr>
              <a:t>(в котором работает пользова­тель); </a:t>
            </a:r>
          </a:p>
          <a:p>
            <a:pPr eaLnBrk="1">
              <a:defRPr/>
            </a:pPr>
            <a:r>
              <a:rPr lang="ru-RU" i="1" dirty="0">
                <a:latin typeface="Arial" charset="0"/>
              </a:rPr>
              <a:t>=&gt;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файл находится в пассивном каталоге </a:t>
            </a:r>
            <a:r>
              <a:rPr lang="ru-RU" dirty="0">
                <a:latin typeface="Arial" charset="0"/>
              </a:rPr>
              <a:t>(с которым не имеется связи)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одного из нижних уровней</a:t>
            </a:r>
            <a:r>
              <a:rPr lang="ru-RU" i="1" dirty="0">
                <a:latin typeface="Arial" charset="0"/>
              </a:rPr>
              <a:t>, </a:t>
            </a:r>
            <a:r>
              <a:rPr lang="ru-RU" dirty="0">
                <a:latin typeface="Arial" charset="0"/>
              </a:rPr>
              <a:t>подчиненного текущему каталогу; </a:t>
            </a:r>
          </a:p>
          <a:p>
            <a:pPr eaLnBrk="1" hangingPunct="1">
              <a:defRPr/>
            </a:pPr>
            <a:r>
              <a:rPr lang="ru-RU" i="1" dirty="0">
                <a:latin typeface="Arial" charset="0"/>
              </a:rPr>
              <a:t>=&gt; </a:t>
            </a:r>
            <a:r>
              <a:rPr lang="ru-RU" i="1" dirty="0">
                <a:solidFill>
                  <a:srgbClr val="FF0066"/>
                </a:solidFill>
                <a:latin typeface="Arial" charset="0"/>
              </a:rPr>
              <a:t>файл находится в пассивном каталоге на другой ветке по отношению к местонахождению текущего каталога иерархической структуры</a:t>
            </a:r>
            <a:r>
              <a:rPr lang="ru-RU" i="1" dirty="0">
                <a:latin typeface="Arial" charset="0"/>
              </a:rPr>
              <a:t>.</a:t>
            </a:r>
            <a:endParaRPr lang="ru-RU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06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2"/>
          <p:cNvSpPr>
            <a:spLocks noChangeArrowheads="1"/>
          </p:cNvSpPr>
          <p:nvPr/>
        </p:nvSpPr>
        <p:spPr bwMode="auto">
          <a:xfrm>
            <a:off x="2528888" y="609600"/>
            <a:ext cx="40338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0000FF"/>
                </a:solidFill>
              </a:rPr>
              <a:t>Таблица размещения файлов</a:t>
            </a:r>
            <a:endParaRPr lang="ru-RU" altLang="ru-RU" sz="2000">
              <a:solidFill>
                <a:srgbClr val="0000FF"/>
              </a:solidFill>
            </a:endParaRP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1125538"/>
            <a:ext cx="5951537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Прямоугольник 1"/>
          <p:cNvSpPr>
            <a:spLocks noChangeArrowheads="1"/>
          </p:cNvSpPr>
          <p:nvPr/>
        </p:nvSpPr>
        <p:spPr bwMode="auto">
          <a:xfrm>
            <a:off x="684213" y="5661025"/>
            <a:ext cx="7991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FF0066"/>
                </a:solidFill>
              </a:rPr>
              <a:t>Таблица размещения файлов </a:t>
            </a:r>
            <a:r>
              <a:rPr lang="ru-RU" altLang="ru-RU" sz="2000"/>
              <a:t>(</a:t>
            </a:r>
            <a:r>
              <a:rPr lang="en-US" altLang="ru-RU" sz="2000" b="1"/>
              <a:t>FAT</a:t>
            </a:r>
            <a:r>
              <a:rPr lang="ru-RU" altLang="ru-RU" sz="2000"/>
              <a:t> — </a:t>
            </a:r>
            <a:r>
              <a:rPr lang="en-US" altLang="ru-RU" sz="2000"/>
              <a:t>File Allocation Table</a:t>
            </a:r>
            <a:r>
              <a:rPr lang="ru-RU" altLang="ru-RU" sz="2000"/>
              <a:t>), или </a:t>
            </a:r>
            <a:r>
              <a:rPr lang="en-US" altLang="ru-RU" sz="2000"/>
              <a:t>FAT</a:t>
            </a:r>
            <a:r>
              <a:rPr lang="ru-RU" altLang="ru-RU" sz="2000"/>
              <a:t>-таблица, предназначена для размеще­ния и поиска файлов</a:t>
            </a:r>
          </a:p>
        </p:txBody>
      </p:sp>
    </p:spTree>
    <p:extLst>
      <p:ext uri="{BB962C8B-B14F-4D97-AF65-F5344CB8AC3E}">
        <p14:creationId xmlns:p14="http://schemas.microsoft.com/office/powerpoint/2010/main" val="3094836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ChangeArrowheads="1"/>
          </p:cNvSpPr>
          <p:nvPr/>
        </p:nvSpPr>
        <p:spPr bwMode="auto">
          <a:xfrm>
            <a:off x="1671638" y="452438"/>
            <a:ext cx="5727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0000FF"/>
                </a:solidFill>
              </a:rPr>
              <a:t>Основные средства хранения информации</a:t>
            </a:r>
            <a:endParaRPr lang="ru-RU" altLang="ru-RU" sz="2000">
              <a:solidFill>
                <a:srgbClr val="0000FF"/>
              </a:solidFill>
            </a:endParaRPr>
          </a:p>
        </p:txBody>
      </p:sp>
      <p:sp>
        <p:nvSpPr>
          <p:cNvPr id="15363" name="Rectangle 6"/>
          <p:cNvSpPr>
            <a:spLocks noChangeArrowheads="1"/>
          </p:cNvSpPr>
          <p:nvPr/>
        </p:nvSpPr>
        <p:spPr bwMode="auto">
          <a:xfrm>
            <a:off x="446088" y="1052513"/>
            <a:ext cx="820896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spcBef>
                <a:spcPct val="0"/>
              </a:spcBef>
              <a:buFontTx/>
              <a:buNone/>
            </a:pPr>
            <a:r>
              <a:rPr lang="ru-RU" altLang="ru-RU" sz="2000"/>
              <a:t>	Виды средств хранения информации:</a:t>
            </a:r>
          </a:p>
          <a:p>
            <a:pPr algn="just" eaLnBrk="1">
              <a:spcBef>
                <a:spcPct val="0"/>
              </a:spcBef>
              <a:buFontTx/>
              <a:buNone/>
            </a:pPr>
            <a:r>
              <a:rPr lang="ru-RU" altLang="ru-RU" sz="2000"/>
              <a:t>=&gt; для хранения </a:t>
            </a:r>
            <a:r>
              <a:rPr lang="ru-RU" altLang="ru-RU" sz="2000" i="1"/>
              <a:t>небольших объемов </a:t>
            </a:r>
            <a:r>
              <a:rPr lang="ru-RU" altLang="ru-RU" sz="2000"/>
              <a:t>информации, предназначенной для оперативных целей, используется </a:t>
            </a:r>
            <a:r>
              <a:rPr lang="ru-RU" altLang="ru-RU" sz="2000" i="1"/>
              <a:t>основная </a:t>
            </a:r>
            <a:r>
              <a:rPr lang="ru-RU" altLang="ru-RU" sz="2000"/>
              <a:t>память в виде опе­ративного и постоянного запоминающих устройств (</a:t>
            </a:r>
            <a:r>
              <a:rPr lang="ru-RU" altLang="ru-RU" sz="2000">
                <a:solidFill>
                  <a:srgbClr val="FF0066"/>
                </a:solidFill>
              </a:rPr>
              <a:t>ОЗУ</a:t>
            </a:r>
            <a:r>
              <a:rPr lang="ru-RU" altLang="ru-RU" sz="2000"/>
              <a:t>, </a:t>
            </a:r>
            <a:r>
              <a:rPr lang="ru-RU" altLang="ru-RU" sz="2000">
                <a:solidFill>
                  <a:srgbClr val="FF0066"/>
                </a:solidFill>
              </a:rPr>
              <a:t>ПЗУ</a:t>
            </a:r>
            <a:r>
              <a:rPr lang="ru-RU" altLang="ru-RU" sz="2000"/>
              <a:t>), а также регистровая память;</a:t>
            </a:r>
          </a:p>
          <a:p>
            <a:pPr algn="just" eaLnBrk="1">
              <a:spcBef>
                <a:spcPct val="0"/>
              </a:spcBef>
              <a:buFontTx/>
              <a:buNone/>
            </a:pPr>
            <a:r>
              <a:rPr lang="ru-RU" altLang="ru-RU" sz="2000" i="1"/>
              <a:t>=&gt; для </a:t>
            </a:r>
            <a:r>
              <a:rPr lang="ru-RU" altLang="ru-RU" sz="2000"/>
              <a:t>длительного хранения </a:t>
            </a:r>
            <a:r>
              <a:rPr lang="ru-RU" altLang="ru-RU" sz="2000" i="1"/>
              <a:t>больших объемов </a:t>
            </a:r>
            <a:r>
              <a:rPr lang="ru-RU" altLang="ru-RU" sz="2000"/>
              <a:t>информации использу­ются ленточные, дисковые и другие виды </a:t>
            </a:r>
            <a:r>
              <a:rPr lang="ru-RU" altLang="ru-RU" sz="2000">
                <a:solidFill>
                  <a:srgbClr val="FF0066"/>
                </a:solidFill>
              </a:rPr>
              <a:t>накопителей</a:t>
            </a:r>
            <a:r>
              <a:rPr lang="ru-RU" altLang="ru-RU" sz="2000"/>
              <a:t>. </a:t>
            </a:r>
          </a:p>
          <a:p>
            <a:pPr algn="just" eaLnBrk="1">
              <a:spcBef>
                <a:spcPct val="0"/>
              </a:spcBef>
              <a:buFontTx/>
              <a:buNone/>
            </a:pPr>
            <a:endParaRPr lang="ru-RU" altLang="ru-RU" sz="2000"/>
          </a:p>
          <a:p>
            <a:pPr algn="just" eaLnBrk="1">
              <a:spcBef>
                <a:spcPct val="0"/>
              </a:spcBef>
              <a:buFontTx/>
              <a:buNone/>
            </a:pPr>
            <a:r>
              <a:rPr lang="ru-RU" altLang="ru-RU" sz="2000"/>
              <a:t>=</a:t>
            </a:r>
            <a:r>
              <a:rPr lang="ru-RU" altLang="ru-RU" sz="2000" i="1"/>
              <a:t>&gt;</a:t>
            </a:r>
            <a:r>
              <a:rPr lang="ru-RU" altLang="ru-RU" sz="2000"/>
              <a:t> </a:t>
            </a:r>
            <a:r>
              <a:rPr lang="ru-RU" altLang="ru-RU" sz="2000" i="1">
                <a:solidFill>
                  <a:srgbClr val="FF0066"/>
                </a:solidFill>
              </a:rPr>
              <a:t>внутренняя </a:t>
            </a:r>
            <a:r>
              <a:rPr lang="ru-RU" altLang="ru-RU" sz="2000">
                <a:solidFill>
                  <a:srgbClr val="FF0066"/>
                </a:solidFill>
              </a:rPr>
              <a:t>(оперативная и постоянная) память </a:t>
            </a:r>
            <a:r>
              <a:rPr lang="ru-RU" altLang="ru-RU" sz="2000"/>
              <a:t>выполняется на микросхемах и является хранилищем программного кода и дан­ных, которые </a:t>
            </a:r>
            <a:r>
              <a:rPr lang="ru-RU" altLang="ru-RU" sz="2000" i="1"/>
              <a:t>непосредственно </a:t>
            </a:r>
            <a:r>
              <a:rPr lang="ru-RU" altLang="ru-RU" sz="2000"/>
              <a:t>используются процессором при ис­полнении программы;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i="1"/>
              <a:t>=&gt; </a:t>
            </a:r>
            <a:r>
              <a:rPr lang="ru-RU" altLang="ru-RU" sz="2000" i="1">
                <a:solidFill>
                  <a:srgbClr val="FF0066"/>
                </a:solidFill>
              </a:rPr>
              <a:t>внешняя </a:t>
            </a:r>
            <a:r>
              <a:rPr lang="ru-RU" altLang="ru-RU" sz="2000">
                <a:solidFill>
                  <a:srgbClr val="FF0066"/>
                </a:solidFill>
              </a:rPr>
              <a:t>(обычно дисковая) </a:t>
            </a:r>
            <a:r>
              <a:rPr lang="ru-RU" altLang="ru-RU" sz="2000"/>
              <a:t>память используется для хранения фай­лов, содержимое которых может быть произвольным. Процессор (программа) имеет доступ к содержимому файлов только </a:t>
            </a:r>
            <a:r>
              <a:rPr lang="ru-RU" altLang="ru-RU" sz="2000" i="1"/>
              <a:t>опосредо­ванно — </a:t>
            </a:r>
            <a:r>
              <a:rPr lang="ru-RU" altLang="ru-RU" sz="2000"/>
              <a:t>через отображение их (полное или частичное) в некоторой области оперативной памяти, т.е. после предварительной записи в оперативную память.</a:t>
            </a:r>
          </a:p>
        </p:txBody>
      </p:sp>
    </p:spTree>
    <p:extLst>
      <p:ext uri="{BB962C8B-B14F-4D97-AF65-F5344CB8AC3E}">
        <p14:creationId xmlns:p14="http://schemas.microsoft.com/office/powerpoint/2010/main" val="1507707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ChangeArrowheads="1"/>
          </p:cNvSpPr>
          <p:nvPr/>
        </p:nvSpPr>
        <p:spPr bwMode="auto">
          <a:xfrm>
            <a:off x="238125" y="235119"/>
            <a:ext cx="86201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FF0000"/>
                </a:solidFill>
              </a:rPr>
              <a:t>“ПОНЯТИЕ О ЦЕНТРАЛИЗОВАННЫХ И РАСПРЕДЕЛЁННЫХ СИСТЕМАХ ОБРАБОТКИ ДАННЫХ И СИСТЕМАХ РЕАЛЬНОГО ВРЕМЕНИ”</a:t>
            </a:r>
          </a:p>
        </p:txBody>
      </p:sp>
      <p:sp>
        <p:nvSpPr>
          <p:cNvPr id="4099" name="Прямоугольник 5"/>
          <p:cNvSpPr>
            <a:spLocks noChangeArrowheads="1"/>
          </p:cNvSpPr>
          <p:nvPr/>
        </p:nvSpPr>
        <p:spPr bwMode="auto">
          <a:xfrm>
            <a:off x="981075" y="1479550"/>
            <a:ext cx="7286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0066FF"/>
                </a:solidFill>
              </a:rPr>
              <a:t>Централизованный принцип обработки данных</a:t>
            </a:r>
          </a:p>
        </p:txBody>
      </p:sp>
      <p:sp>
        <p:nvSpPr>
          <p:cNvPr id="4100" name="Прямоугольник 6"/>
          <p:cNvSpPr>
            <a:spLocks noChangeArrowheads="1"/>
          </p:cNvSpPr>
          <p:nvPr/>
        </p:nvSpPr>
        <p:spPr bwMode="auto">
          <a:xfrm>
            <a:off x="296863" y="2103438"/>
            <a:ext cx="8501062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FF0066"/>
                </a:solidFill>
              </a:rPr>
              <a:t>Преимущество</a:t>
            </a:r>
            <a:r>
              <a:rPr lang="ru-RU" altLang="ru-RU" sz="2000" b="1" dirty="0"/>
              <a:t>:</a:t>
            </a:r>
            <a:r>
              <a:rPr lang="ru-RU" altLang="ru-RU" sz="2000" dirty="0"/>
              <a:t> простота внешних устройств, а также концентрация данных и ресурсов общего пользования в одном месте.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FF0066"/>
                </a:solidFill>
              </a:rPr>
              <a:t>Основные недостатки</a:t>
            </a:r>
            <a:r>
              <a:rPr lang="ru-RU" altLang="ru-RU" sz="2000" b="1" dirty="0"/>
              <a:t>:</a:t>
            </a:r>
            <a:r>
              <a:rPr lang="ru-RU" altLang="ru-RU" sz="2000" dirty="0"/>
              <a:t>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dirty="0"/>
              <a:t>- </a:t>
            </a:r>
            <a:r>
              <a:rPr lang="ru-RU" altLang="ru-RU" sz="2000" i="1" dirty="0">
                <a:solidFill>
                  <a:srgbClr val="0066FF"/>
                </a:solidFill>
              </a:rPr>
              <a:t>низкая надежность </a:t>
            </a:r>
            <a:r>
              <a:rPr lang="ru-RU" altLang="ru-RU" sz="2000" dirty="0"/>
              <a:t>– даже кратковременный выход из строя центральной ЭВМ приводил к роковым последствиям для системы в целом;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dirty="0"/>
              <a:t>- </a:t>
            </a:r>
            <a:r>
              <a:rPr lang="ru-RU" altLang="ru-RU" sz="2000" i="1" dirty="0">
                <a:solidFill>
                  <a:srgbClr val="0066FF"/>
                </a:solidFill>
              </a:rPr>
              <a:t>низкая производительность </a:t>
            </a:r>
            <a:r>
              <a:rPr lang="ru-RU" altLang="ru-RU" sz="2000" dirty="0"/>
              <a:t>– при диалоговой обработке данных в многопользовательском режиме ЭВМ не успевала обслуживать всех пользователей в нужном темпе;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dirty="0"/>
              <a:t>- </a:t>
            </a:r>
            <a:r>
              <a:rPr lang="ru-RU" altLang="ru-RU" sz="2000" i="1" dirty="0">
                <a:solidFill>
                  <a:srgbClr val="0066FF"/>
                </a:solidFill>
              </a:rPr>
              <a:t>ограниченная возможность решения разнотипных прикладных задач</a:t>
            </a:r>
            <a:r>
              <a:rPr lang="ru-RU" altLang="ru-RU" sz="2000" dirty="0"/>
              <a:t>, т.к. это требовало слишком высокой многофункциональности и универсальности ЭВМ и ОС;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dirty="0"/>
              <a:t>- </a:t>
            </a:r>
            <a:r>
              <a:rPr lang="ru-RU" altLang="ru-RU" sz="2000" dirty="0">
                <a:solidFill>
                  <a:srgbClr val="0066FF"/>
                </a:solidFill>
              </a:rPr>
              <a:t>концентрация большой вычислительной мощности Э</a:t>
            </a:r>
            <a:r>
              <a:rPr lang="ru-RU" altLang="ru-RU" sz="2000" dirty="0"/>
              <a:t>ВМ делала компьютеры слишком дорогими и недоступными для одиночных пользователей и небольших предприятий.</a:t>
            </a:r>
          </a:p>
        </p:txBody>
      </p:sp>
    </p:spTree>
    <p:extLst>
      <p:ext uri="{BB962C8B-B14F-4D97-AF65-F5344CB8AC3E}">
        <p14:creationId xmlns:p14="http://schemas.microsoft.com/office/powerpoint/2010/main" val="104926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Прямоугольник 1"/>
          <p:cNvSpPr>
            <a:spLocks noChangeArrowheads="1"/>
          </p:cNvSpPr>
          <p:nvPr/>
        </p:nvSpPr>
        <p:spPr bwMode="auto">
          <a:xfrm>
            <a:off x="484188" y="333375"/>
            <a:ext cx="83185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0066FF"/>
                </a:solidFill>
              </a:rPr>
              <a:t>	Распределенная обработка данных</a:t>
            </a:r>
            <a:r>
              <a:rPr lang="ru-RU" altLang="ru-RU" sz="2000">
                <a:solidFill>
                  <a:srgbClr val="0066FF"/>
                </a:solidFill>
              </a:rPr>
              <a:t> </a:t>
            </a:r>
            <a:r>
              <a:rPr lang="ru-RU" altLang="ru-RU" sz="2000"/>
              <a:t>– обработка данных, выполняемая на независимых, но связанных между собой компьютерах, представляющих собой распределенную систему </a:t>
            </a:r>
          </a:p>
        </p:txBody>
      </p:sp>
      <p:sp>
        <p:nvSpPr>
          <p:cNvPr id="5123" name="Прямоугольник 2"/>
          <p:cNvSpPr>
            <a:spLocks noChangeArrowheads="1"/>
          </p:cNvSpPr>
          <p:nvPr/>
        </p:nvSpPr>
        <p:spPr bwMode="auto">
          <a:xfrm>
            <a:off x="484188" y="1557338"/>
            <a:ext cx="83185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FF0066"/>
                </a:solidFill>
              </a:rPr>
              <a:t>Преимущества</a:t>
            </a:r>
            <a:r>
              <a:rPr lang="ru-RU" altLang="ru-RU" sz="2000"/>
              <a:t>, получаемые после объединения отдельных ПК в сеть:</a:t>
            </a:r>
          </a:p>
          <a:p>
            <a:pPr algn="just">
              <a:spcBef>
                <a:spcPct val="0"/>
              </a:spcBef>
              <a:buClr>
                <a:srgbClr val="0066FF"/>
              </a:buClr>
            </a:pPr>
            <a:r>
              <a:rPr lang="ru-RU" altLang="ru-RU" sz="2000"/>
              <a:t>возрастает оперативность работы;</a:t>
            </a:r>
          </a:p>
          <a:p>
            <a:pPr algn="just">
              <a:spcBef>
                <a:spcPct val="0"/>
              </a:spcBef>
              <a:buClr>
                <a:srgbClr val="0066FF"/>
              </a:buClr>
            </a:pPr>
            <a:r>
              <a:rPr lang="ru-RU" altLang="ru-RU" sz="2000"/>
              <a:t>появляется возможность организовать доступ всех пользователей к единому информационному ресурсу (например, базе данных), расположенному на одном компьютере;</a:t>
            </a:r>
          </a:p>
          <a:p>
            <a:pPr algn="just">
              <a:spcBef>
                <a:spcPct val="0"/>
              </a:spcBef>
              <a:buClr>
                <a:srgbClr val="0066FF"/>
              </a:buClr>
            </a:pPr>
            <a:r>
              <a:rPr lang="ru-RU" altLang="ru-RU" sz="2000"/>
              <a:t>снижаются затраты на аппаратное обеспечение в расчете на одного пользователя; это достигается за счет совместного использования дискового пространства, дорогих высококачественных внешних устройств (лазерных принтеров, сканеров, плоттеров).</a:t>
            </a:r>
          </a:p>
          <a:p>
            <a:pPr algn="just">
              <a:spcBef>
                <a:spcPct val="0"/>
              </a:spcBef>
              <a:buClr>
                <a:srgbClr val="0066FF"/>
              </a:buClr>
            </a:pPr>
            <a:r>
              <a:rPr lang="ru-RU" altLang="ru-RU" sz="2000"/>
              <a:t>повышается надежность системы в целом, поскольку при поломке одного устройства исполнение его функций может взять на себя другое.</a:t>
            </a:r>
          </a:p>
        </p:txBody>
      </p:sp>
    </p:spTree>
    <p:extLst>
      <p:ext uri="{BB962C8B-B14F-4D97-AF65-F5344CB8AC3E}">
        <p14:creationId xmlns:p14="http://schemas.microsoft.com/office/powerpoint/2010/main" val="399684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520" y="260648"/>
            <a:ext cx="8280920" cy="647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8300" algn="just">
              <a:spcAft>
                <a:spcPts val="580"/>
              </a:spcAft>
            </a:pP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 освоения дисциплины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50419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арифметические, логические, алгоритмические и конструктивные основы построения ЭВМ;</a:t>
            </a:r>
          </a:p>
          <a:p>
            <a:pPr marL="342900" lvl="0" indent="-34290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50673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структура, архитектура, параметры, характеристики и классификации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ЭВМиПУ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50673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принципы функционирования процессора, подсистемы памяти, системы прерываний, подсистемы ввода-вывода ЭВМ;</a:t>
            </a:r>
          </a:p>
          <a:p>
            <a:pPr marL="342900" lvl="0" indent="-34290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54102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современные архитектуры процессоров;</a:t>
            </a:r>
          </a:p>
          <a:p>
            <a:pPr marL="342900" lvl="0" indent="-34290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54102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принципы работы ПУ и способы их сопряжения с ЭВМ;</a:t>
            </a:r>
          </a:p>
          <a:p>
            <a:pPr marL="342900" lvl="0" indent="-34290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50165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критерии выбора устройств хранения данных, устройств ввода-вывода и их интерфейсов;</a:t>
            </a:r>
          </a:p>
          <a:p>
            <a:pPr marL="342900" lvl="0" indent="-34290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54102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состав и система команд языка Ассемблер;</a:t>
            </a:r>
          </a:p>
          <a:p>
            <a:pPr marL="342900" lvl="0" indent="-34290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50863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принципы программного управления вводом-выводом и обработкой ин­формации в ЭВМ с использованием языка Ассемблер;</a:t>
            </a:r>
          </a:p>
          <a:p>
            <a:pPr marL="342900" lvl="0" indent="-34290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Symbol" panose="05050102010706020507" pitchFamily="18" charset="2"/>
              <a:buChar char="-"/>
              <a:tabLst>
                <a:tab pos="508635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существующие стандарты на описание и оформление программных про­дуктов.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114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Прямоугольник 2"/>
          <p:cNvSpPr>
            <a:spLocks noChangeArrowheads="1"/>
          </p:cNvSpPr>
          <p:nvPr/>
        </p:nvSpPr>
        <p:spPr bwMode="auto">
          <a:xfrm>
            <a:off x="439738" y="36513"/>
            <a:ext cx="8424862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FF0000"/>
                </a:solidFill>
              </a:rPr>
              <a:t>Свойства "идеальной" системы управления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FF0000"/>
                </a:solidFill>
              </a:rPr>
              <a:t>распределёнными базами данных</a:t>
            </a:r>
            <a:endParaRPr lang="ru-RU" altLang="ru-RU" sz="2000">
              <a:solidFill>
                <a:srgbClr val="FF0000"/>
              </a:solidFill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ru-RU" altLang="ru-RU" sz="1800" i="1">
              <a:solidFill>
                <a:srgbClr val="FF0000"/>
              </a:solidFill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1800" i="1">
                <a:solidFill>
                  <a:srgbClr val="0066FF"/>
                </a:solidFill>
              </a:rPr>
              <a:t>Прозрачность относительно расположения данных</a:t>
            </a:r>
            <a:r>
              <a:rPr lang="ru-RU" altLang="ru-RU" sz="1800"/>
              <a:t>: СУБД должна представлять все данные так, как если бы они были локальными.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1800" i="1">
                <a:solidFill>
                  <a:srgbClr val="0066FF"/>
                </a:solidFill>
              </a:rPr>
              <a:t>Гетерогенность системы</a:t>
            </a:r>
            <a:r>
              <a:rPr lang="ru-RU" altLang="ru-RU" sz="1800"/>
              <a:t>: СУБД должна работать с данными, которые хранятся в системах с различной архитектурой и производительностью (независимость от СУБД).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1800" i="1">
                <a:solidFill>
                  <a:srgbClr val="0066FF"/>
                </a:solidFill>
              </a:rPr>
              <a:t>Прозрачность относительно сети</a:t>
            </a:r>
            <a:r>
              <a:rPr lang="ru-RU" altLang="ru-RU" sz="1800"/>
              <a:t>: СУБД должна одинаково работать в условиях разнородных сетей.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1800" i="1">
                <a:solidFill>
                  <a:srgbClr val="0066FF"/>
                </a:solidFill>
              </a:rPr>
              <a:t>Поддержка распределенных запросов</a:t>
            </a:r>
            <a:r>
              <a:rPr lang="ru-RU" altLang="ru-RU" sz="1800"/>
              <a:t>: пользователь должен иметь возможность объединять данные из любых баз, даже если они размещены в разных системах.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1800" i="1">
                <a:solidFill>
                  <a:srgbClr val="0066FF"/>
                </a:solidFill>
              </a:rPr>
              <a:t>Поддержка распределенных изменений</a:t>
            </a:r>
            <a:r>
              <a:rPr lang="ru-RU" altLang="ru-RU" sz="1800"/>
              <a:t>: пользователь должен иметь возможность изменять данные в любых базах, на доступ к которым у него есть права, даже если эти базы размещены в разных системах.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1800" i="1">
                <a:solidFill>
                  <a:srgbClr val="0066FF"/>
                </a:solidFill>
              </a:rPr>
              <a:t>Поддержка распределенных транзакций</a:t>
            </a:r>
            <a:r>
              <a:rPr lang="ru-RU" altLang="ru-RU" sz="1800"/>
              <a:t>: СУБД должна выполнять транзакции, выходящие за рамки одной вычислительной системы, и поддерживать целостность распределенной БД даже при возникновении отказов как в отдельных системах, так и в сети.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1800" i="1">
                <a:solidFill>
                  <a:srgbClr val="0066FF"/>
                </a:solidFill>
              </a:rPr>
              <a:t>Безопасность</a:t>
            </a:r>
            <a:r>
              <a:rPr lang="ru-RU" altLang="ru-RU" sz="1800" i="1"/>
              <a:t>:</a:t>
            </a:r>
            <a:r>
              <a:rPr lang="ru-RU" altLang="ru-RU" sz="1800"/>
              <a:t> СУБД должна обеспечивать защиту всей распределенной БД от несанкционированного доступа. 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ru-RU" altLang="ru-RU" sz="1800" i="1">
                <a:solidFill>
                  <a:srgbClr val="0066FF"/>
                </a:solidFill>
              </a:rPr>
              <a:t>Универсальность доступа</a:t>
            </a:r>
            <a:r>
              <a:rPr lang="ru-RU" altLang="ru-RU" sz="1800"/>
              <a:t>: СУБД должна обеспечивать единую методику доступа ко всем данным</a:t>
            </a:r>
            <a:r>
              <a:rPr lang="ru-RU" altLang="ru-RU" sz="20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7011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288" y="549275"/>
            <a:ext cx="7978775" cy="59388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hangingPunct="0">
              <a:defRPr/>
            </a:pPr>
            <a:r>
              <a:rPr lang="ru-RU" b="1" dirty="0">
                <a:latin typeface="Arial" charset="0"/>
              </a:rPr>
              <a:t>	</a:t>
            </a:r>
            <a:r>
              <a:rPr lang="ru-RU" b="1" dirty="0">
                <a:solidFill>
                  <a:srgbClr val="FF0000"/>
                </a:solidFill>
                <a:latin typeface="Arial" charset="0"/>
              </a:rPr>
              <a:t>Режимы работы с БД можно классифицировать по следующим признакам</a:t>
            </a:r>
            <a:r>
              <a:rPr lang="ru-RU" dirty="0">
                <a:latin typeface="Arial" charset="0"/>
              </a:rPr>
              <a:t>: </a:t>
            </a:r>
          </a:p>
          <a:p>
            <a:pPr algn="just" hangingPunct="0">
              <a:defRPr/>
            </a:pPr>
            <a:endParaRPr lang="ru-RU" dirty="0">
              <a:latin typeface="Arial" charset="0"/>
            </a:endParaRPr>
          </a:p>
          <a:p>
            <a:pPr marL="342900" indent="-342900" algn="just" hangingPunct="0">
              <a:buClr>
                <a:srgbClr val="0066FF"/>
              </a:buClr>
              <a:buFont typeface="Arial" panose="020B0604020202020204" pitchFamily="34" charset="0"/>
              <a:buChar char="•"/>
              <a:defRPr/>
            </a:pPr>
            <a:r>
              <a:rPr lang="ru-RU" i="1" dirty="0">
                <a:solidFill>
                  <a:srgbClr val="0066FF"/>
                </a:solidFill>
                <a:latin typeface="Arial" charset="0"/>
              </a:rPr>
              <a:t>многозадачность</a:t>
            </a:r>
            <a:r>
              <a:rPr lang="ru-RU" dirty="0">
                <a:solidFill>
                  <a:srgbClr val="0066FF"/>
                </a:solidFill>
                <a:latin typeface="Arial" charset="0"/>
              </a:rPr>
              <a:t> </a:t>
            </a:r>
            <a:r>
              <a:rPr lang="ru-RU" dirty="0">
                <a:latin typeface="Arial" charset="0"/>
              </a:rPr>
              <a:t>- однопользовательский или многопользовательский; </a:t>
            </a:r>
          </a:p>
          <a:p>
            <a:pPr marL="342900" indent="-342900" algn="just" hangingPunct="0">
              <a:buClr>
                <a:srgbClr val="0066FF"/>
              </a:buClr>
              <a:buFont typeface="Arial" panose="020B0604020202020204" pitchFamily="34" charset="0"/>
              <a:buChar char="•"/>
              <a:defRPr/>
            </a:pPr>
            <a:r>
              <a:rPr lang="ru-RU" i="1" dirty="0">
                <a:solidFill>
                  <a:srgbClr val="0066FF"/>
                </a:solidFill>
                <a:latin typeface="Arial" charset="0"/>
              </a:rPr>
              <a:t>правило обслуживания запросов</a:t>
            </a:r>
            <a:r>
              <a:rPr lang="ru-RU" dirty="0">
                <a:solidFill>
                  <a:srgbClr val="0066FF"/>
                </a:solidFill>
                <a:latin typeface="Arial" charset="0"/>
              </a:rPr>
              <a:t> </a:t>
            </a:r>
            <a:r>
              <a:rPr lang="ru-RU" dirty="0">
                <a:latin typeface="Arial" charset="0"/>
              </a:rPr>
              <a:t>- последовательное или параллельное; </a:t>
            </a:r>
          </a:p>
          <a:p>
            <a:pPr marL="342900" indent="-342900" algn="just" hangingPunct="0">
              <a:buClr>
                <a:srgbClr val="0066FF"/>
              </a:buClr>
              <a:buFont typeface="Arial" panose="020B0604020202020204" pitchFamily="34" charset="0"/>
              <a:buChar char="•"/>
              <a:defRPr/>
            </a:pPr>
            <a:r>
              <a:rPr lang="ru-RU" i="1" dirty="0">
                <a:solidFill>
                  <a:srgbClr val="0066FF"/>
                </a:solidFill>
                <a:latin typeface="Arial" charset="0"/>
              </a:rPr>
              <a:t>схема размещение данных</a:t>
            </a:r>
            <a:r>
              <a:rPr lang="ru-RU" dirty="0">
                <a:solidFill>
                  <a:srgbClr val="0066FF"/>
                </a:solidFill>
                <a:latin typeface="Arial" charset="0"/>
              </a:rPr>
              <a:t> </a:t>
            </a:r>
            <a:r>
              <a:rPr lang="ru-RU" dirty="0">
                <a:latin typeface="Arial" charset="0"/>
              </a:rPr>
              <a:t>- централизованная или распределённая БД. </a:t>
            </a:r>
          </a:p>
          <a:p>
            <a:pPr algn="just" hangingPunct="0">
              <a:buClr>
                <a:srgbClr val="0066FF"/>
              </a:buClr>
              <a:defRPr/>
            </a:pPr>
            <a:endParaRPr lang="ru-RU" b="1" dirty="0">
              <a:latin typeface="Arial" charset="0"/>
            </a:endParaRPr>
          </a:p>
          <a:p>
            <a:pPr algn="just" hangingPunct="0">
              <a:buClr>
                <a:srgbClr val="0066FF"/>
              </a:buClr>
              <a:defRPr/>
            </a:pPr>
            <a:r>
              <a:rPr lang="ru-RU" b="1" dirty="0">
                <a:latin typeface="Arial" charset="0"/>
              </a:rPr>
              <a:t>	</a:t>
            </a:r>
            <a:r>
              <a:rPr lang="ru-RU" b="1" dirty="0">
                <a:solidFill>
                  <a:srgbClr val="0066FF"/>
                </a:solidFill>
                <a:latin typeface="Arial" charset="0"/>
              </a:rPr>
              <a:t>Системы распределённой обработки данных</a:t>
            </a:r>
            <a:r>
              <a:rPr lang="ru-RU" dirty="0">
                <a:solidFill>
                  <a:srgbClr val="0066FF"/>
                </a:solidFill>
                <a:latin typeface="Arial" charset="0"/>
              </a:rPr>
              <a:t> </a:t>
            </a:r>
            <a:r>
              <a:rPr lang="ru-RU" dirty="0">
                <a:latin typeface="Arial" charset="0"/>
              </a:rPr>
              <a:t>в основном отражают структуру и свойства многопользовательских ОС с БД, размещённой на большом центральном компьютере (</a:t>
            </a:r>
            <a:r>
              <a:rPr lang="ru-RU" dirty="0" err="1">
                <a:latin typeface="Arial" charset="0"/>
              </a:rPr>
              <a:t>мэйнфрейме</a:t>
            </a:r>
            <a:r>
              <a:rPr lang="ru-RU" dirty="0">
                <a:latin typeface="Arial" charset="0"/>
              </a:rPr>
              <a:t>).</a:t>
            </a:r>
          </a:p>
          <a:p>
            <a:pPr algn="just" hangingPunct="0">
              <a:buClr>
                <a:srgbClr val="0066FF"/>
              </a:buClr>
              <a:defRPr/>
            </a:pPr>
            <a:r>
              <a:rPr lang="ru-RU" b="1" dirty="0">
                <a:latin typeface="Arial" charset="0"/>
              </a:rPr>
              <a:t>	</a:t>
            </a:r>
            <a:r>
              <a:rPr lang="ru-RU" b="1" dirty="0">
                <a:solidFill>
                  <a:srgbClr val="0066FF"/>
                </a:solidFill>
                <a:latin typeface="Arial" charset="0"/>
              </a:rPr>
              <a:t>Распределенные базы данных, РБД</a:t>
            </a:r>
            <a:r>
              <a:rPr lang="ru-RU" dirty="0">
                <a:solidFill>
                  <a:srgbClr val="0066FF"/>
                </a:solidFill>
                <a:latin typeface="Arial" charset="0"/>
              </a:rPr>
              <a:t> </a:t>
            </a:r>
            <a:r>
              <a:rPr lang="ru-RU" dirty="0">
                <a:latin typeface="Arial" charset="0"/>
              </a:rPr>
              <a:t>(англ. "</a:t>
            </a:r>
            <a:r>
              <a:rPr lang="ru-RU" i="1" dirty="0" err="1">
                <a:solidFill>
                  <a:srgbClr val="0066FF"/>
                </a:solidFill>
                <a:latin typeface="Arial" charset="0"/>
              </a:rPr>
              <a:t>Distributed</a:t>
            </a:r>
            <a:r>
              <a:rPr lang="ru-RU" i="1" dirty="0">
                <a:solidFill>
                  <a:srgbClr val="0066FF"/>
                </a:solidFill>
                <a:latin typeface="Arial" charset="0"/>
              </a:rPr>
              <a:t> </a:t>
            </a:r>
            <a:r>
              <a:rPr lang="ru-RU" i="1" dirty="0" err="1">
                <a:solidFill>
                  <a:srgbClr val="0066FF"/>
                </a:solidFill>
                <a:latin typeface="Arial" charset="0"/>
              </a:rPr>
              <a:t>DataBase</a:t>
            </a:r>
            <a:r>
              <a:rPr lang="ru-RU" dirty="0">
                <a:latin typeface="Arial" charset="0"/>
              </a:rPr>
              <a:t>", </a:t>
            </a:r>
            <a:r>
              <a:rPr lang="ru-RU" b="1" dirty="0">
                <a:solidFill>
                  <a:srgbClr val="0066FF"/>
                </a:solidFill>
                <a:latin typeface="Arial" charset="0"/>
              </a:rPr>
              <a:t>DDB</a:t>
            </a:r>
            <a:r>
              <a:rPr lang="ru-RU" dirty="0">
                <a:latin typeface="Arial" charset="0"/>
              </a:rPr>
              <a:t>) представляют определенным образом связанные между собой БД, рассредоточенные на какой-либо территории (локально или регионально), обеспечивающие свободный обмен информацией и поиск данных в них.</a:t>
            </a:r>
          </a:p>
        </p:txBody>
      </p:sp>
    </p:spTree>
    <p:extLst>
      <p:ext uri="{BB962C8B-B14F-4D97-AF65-F5344CB8AC3E}">
        <p14:creationId xmlns:p14="http://schemas.microsoft.com/office/powerpoint/2010/main" val="2376255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Прямоугольник 1"/>
          <p:cNvSpPr>
            <a:spLocks noChangeArrowheads="1"/>
          </p:cNvSpPr>
          <p:nvPr/>
        </p:nvSpPr>
        <p:spPr bwMode="auto">
          <a:xfrm>
            <a:off x="611188" y="1536700"/>
            <a:ext cx="80645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/>
              <a:t>	Для работы с распределенными данными создаются </a:t>
            </a:r>
            <a:r>
              <a:rPr lang="ru-RU" altLang="ru-RU" b="1">
                <a:solidFill>
                  <a:srgbClr val="0066FF"/>
                </a:solidFill>
              </a:rPr>
              <a:t>системы управления распределенными базами данных</a:t>
            </a:r>
            <a:r>
              <a:rPr lang="ru-RU" altLang="ru-RU"/>
              <a:t> (</a:t>
            </a:r>
            <a:r>
              <a:rPr lang="ru-RU" altLang="ru-RU" b="1">
                <a:solidFill>
                  <a:srgbClr val="0066FF"/>
                </a:solidFill>
              </a:rPr>
              <a:t>СУРБД</a:t>
            </a:r>
            <a:r>
              <a:rPr lang="ru-RU" altLang="ru-RU"/>
              <a:t>), оснащенные каталогами, хранящими структуру сети, информацию о локальных СУРБД и БД, а также программным обеспечением, управляющим взаимодействием прикладной программы и конкретной локальной БД сети. </a:t>
            </a:r>
          </a:p>
          <a:p>
            <a:pPr algn="just" eaLnBrk="1" hangingPunct="1"/>
            <a:endParaRPr lang="ru-RU" altLang="ru-RU"/>
          </a:p>
          <a:p>
            <a:pPr eaLnBrk="1"/>
            <a:r>
              <a:rPr lang="ru-RU" altLang="ru-RU" b="1">
                <a:solidFill>
                  <a:srgbClr val="FF0066"/>
                </a:solidFill>
              </a:rPr>
              <a:t>	Распределенные банки данных</a:t>
            </a:r>
            <a:r>
              <a:rPr lang="ru-RU" altLang="ru-RU" b="1"/>
              <a:t>.</a:t>
            </a:r>
            <a:endParaRPr lang="ru-RU" altLang="ru-RU"/>
          </a:p>
          <a:p>
            <a:pPr algn="just" eaLnBrk="1" hangingPunct="1"/>
            <a:r>
              <a:rPr lang="ru-RU" altLang="ru-RU"/>
              <a:t>	Накапливаемая в сетях разнообразная машиночитаемая информация обычно не концентрируется в какой-либо одной ЭВМ, а распределена по различным ЭВМ. Доступ в подобные </a:t>
            </a:r>
            <a:r>
              <a:rPr lang="ru-RU" altLang="ru-RU" b="1">
                <a:solidFill>
                  <a:srgbClr val="0066FF"/>
                </a:solidFill>
              </a:rPr>
              <a:t>РБД</a:t>
            </a:r>
            <a:r>
              <a:rPr lang="ru-RU" altLang="ru-RU">
                <a:solidFill>
                  <a:srgbClr val="0066FF"/>
                </a:solidFill>
              </a:rPr>
              <a:t> </a:t>
            </a:r>
            <a:r>
              <a:rPr lang="ru-RU" altLang="ru-RU"/>
              <a:t>(банки) осуществляется </a:t>
            </a:r>
            <a:r>
              <a:rPr lang="ru-RU" altLang="ru-RU" i="1">
                <a:solidFill>
                  <a:srgbClr val="0066FF"/>
                </a:solidFill>
              </a:rPr>
              <a:t>специальными сетевыми СУБД</a:t>
            </a:r>
            <a:r>
              <a:rPr lang="ru-RU" altLang="ru-RU"/>
              <a:t>, дающими возможность безадресного обращения к данным, подобно обычным БД, реализованным на одной ЭВМ.</a:t>
            </a:r>
          </a:p>
        </p:txBody>
      </p:sp>
    </p:spTree>
    <p:extLst>
      <p:ext uri="{BB962C8B-B14F-4D97-AF65-F5344CB8AC3E}">
        <p14:creationId xmlns:p14="http://schemas.microsoft.com/office/powerpoint/2010/main" val="4079674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ChangeArrowheads="1"/>
          </p:cNvSpPr>
          <p:nvPr/>
        </p:nvSpPr>
        <p:spPr bwMode="auto">
          <a:xfrm>
            <a:off x="640094" y="544482"/>
            <a:ext cx="79812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solidFill>
                  <a:srgbClr val="FF0000"/>
                </a:solidFill>
              </a:rPr>
              <a:t>“ОБЩИЕ ПРИНЦИПЫ ФУНКЦИОНИРОВАНИЯ КОМПЬЮТЕРА”</a:t>
            </a:r>
          </a:p>
        </p:txBody>
      </p:sp>
      <p:sp>
        <p:nvSpPr>
          <p:cNvPr id="7172" name="Rectangle 8"/>
          <p:cNvSpPr>
            <a:spLocks noChangeArrowheads="1"/>
          </p:cNvSpPr>
          <p:nvPr/>
        </p:nvSpPr>
        <p:spPr bwMode="auto">
          <a:xfrm>
            <a:off x="323850" y="1484313"/>
            <a:ext cx="8351838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ru-RU" b="1" dirty="0">
                <a:solidFill>
                  <a:srgbClr val="0066FF"/>
                </a:solidFill>
              </a:rPr>
              <a:t>Последовательность исполнения отдельной микрокоманды:</a:t>
            </a:r>
          </a:p>
          <a:p>
            <a:pPr marL="342900" indent="-342900">
              <a:buClr>
                <a:srgbClr val="0066FF"/>
              </a:buClr>
              <a:buFont typeface="Wingdings" panose="05000000000000000000" pitchFamily="2" charset="2"/>
              <a:buChar char="Ø"/>
              <a:defRPr/>
            </a:pPr>
            <a:r>
              <a:rPr lang="ru-RU" i="1" dirty="0">
                <a:solidFill>
                  <a:srgbClr val="0066FF"/>
                </a:solidFill>
              </a:rPr>
              <a:t>в начальный момент времени</a:t>
            </a:r>
            <a:r>
              <a:rPr lang="ru-RU" i="1" dirty="0"/>
              <a:t> </a:t>
            </a:r>
            <a:r>
              <a:rPr lang="ru-RU" dirty="0"/>
              <a:t>микропроцессорная система находит­ся в состоянии </a:t>
            </a:r>
            <a:r>
              <a:rPr lang="ru-RU" i="1" dirty="0"/>
              <a:t>А = {а</a:t>
            </a:r>
            <a:r>
              <a:rPr lang="en-US" i="1" baseline="-25000" dirty="0" err="1"/>
              <a:t>i</a:t>
            </a:r>
            <a:r>
              <a:rPr lang="ru-RU" i="1" dirty="0"/>
              <a:t>}</a:t>
            </a:r>
            <a:r>
              <a:rPr lang="ru-RU" dirty="0"/>
              <a:t>, где </a:t>
            </a:r>
            <a:r>
              <a:rPr lang="ru-RU" i="1" dirty="0"/>
              <a:t>а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ru-RU" dirty="0"/>
              <a:t>— состояния отдельных устройств си­стемы, которые хранит память в виде определенной совокупности дискретных сигналов (0 и 1); </a:t>
            </a:r>
            <a:r>
              <a:rPr lang="en-US" i="1" dirty="0" err="1"/>
              <a:t>i</a:t>
            </a:r>
            <a:r>
              <a:rPr lang="ru-RU" dirty="0"/>
              <a:t> = 1, ..., </a:t>
            </a:r>
            <a:r>
              <a:rPr lang="en-US" i="1" dirty="0"/>
              <a:t>I</a:t>
            </a:r>
            <a:r>
              <a:rPr lang="ru-RU" dirty="0"/>
              <a:t>; </a:t>
            </a:r>
          </a:p>
          <a:p>
            <a:pPr marL="342900" indent="-342900">
              <a:buClr>
                <a:srgbClr val="0066FF"/>
              </a:buClr>
              <a:buFont typeface="Wingdings" panose="05000000000000000000" pitchFamily="2" charset="2"/>
              <a:buChar char="Ø"/>
              <a:defRPr/>
            </a:pPr>
            <a:r>
              <a:rPr lang="ru-RU" i="1" dirty="0">
                <a:solidFill>
                  <a:srgbClr val="0066FF"/>
                </a:solidFill>
              </a:rPr>
              <a:t>поступившая на вход системы микрокоманда </a:t>
            </a:r>
            <a:r>
              <a:rPr lang="ru-RU" dirty="0"/>
              <a:t>в виде совокупности сигналов </a:t>
            </a:r>
            <a:r>
              <a:rPr lang="ru-RU" i="1" dirty="0"/>
              <a:t>{</a:t>
            </a:r>
            <a:r>
              <a:rPr lang="ru-RU" i="1" dirty="0" err="1"/>
              <a:t>Х</a:t>
            </a:r>
            <a:r>
              <a:rPr lang="ru-RU" i="1" baseline="-25000" dirty="0" err="1"/>
              <a:t>т</a:t>
            </a:r>
            <a:r>
              <a:rPr lang="ru-RU" i="1" dirty="0"/>
              <a:t>}, </a:t>
            </a:r>
            <a:r>
              <a:rPr lang="ru-RU" dirty="0"/>
              <a:t>или </a:t>
            </a:r>
            <a:r>
              <a:rPr lang="en-US" i="1" dirty="0"/>
              <a:t>M</a:t>
            </a:r>
            <a:r>
              <a:rPr lang="ru-RU" dirty="0"/>
              <a:t>-разрядного входного кода </a:t>
            </a:r>
            <a:r>
              <a:rPr lang="ru-RU" i="1" dirty="0"/>
              <a:t>Х</a:t>
            </a:r>
            <a:r>
              <a:rPr lang="ru-RU" i="1" baseline="-25000" dirty="0"/>
              <a:t>м</a:t>
            </a:r>
            <a:r>
              <a:rPr lang="ru-RU" i="1" dirty="0"/>
              <a:t>...</a:t>
            </a:r>
            <a:r>
              <a:rPr lang="ru-RU" i="1" dirty="0" err="1"/>
              <a:t>Х</a:t>
            </a:r>
            <a:r>
              <a:rPr lang="ru-RU" i="1" baseline="-25000" dirty="0" err="1"/>
              <a:t>т</a:t>
            </a:r>
            <a:r>
              <a:rPr lang="ru-RU" i="1" dirty="0"/>
              <a:t>...Х</a:t>
            </a:r>
            <a:r>
              <a:rPr lang="ru-RU" i="1" baseline="-25000" dirty="0"/>
              <a:t>1</a:t>
            </a:r>
            <a:r>
              <a:rPr lang="ru-RU" i="1" dirty="0"/>
              <a:t>, </a:t>
            </a:r>
            <a:r>
              <a:rPr lang="ru-RU" dirty="0"/>
              <a:t>пере­водит систему в другое состояние — </a:t>
            </a:r>
            <a:r>
              <a:rPr lang="ru-RU" i="1" dirty="0"/>
              <a:t>В = {</a:t>
            </a:r>
            <a:r>
              <a:rPr lang="en-US" i="1" dirty="0" err="1"/>
              <a:t>bj</a:t>
            </a:r>
            <a:r>
              <a:rPr lang="ru-RU" i="1" dirty="0"/>
              <a:t>}, </a:t>
            </a:r>
            <a:r>
              <a:rPr lang="ru-RU" dirty="0"/>
              <a:t>где </a:t>
            </a:r>
            <a:r>
              <a:rPr lang="en-US" i="1" dirty="0" err="1"/>
              <a:t>bj</a:t>
            </a:r>
            <a:r>
              <a:rPr lang="ru-RU" i="1" dirty="0"/>
              <a:t> — </a:t>
            </a:r>
            <a:r>
              <a:rPr lang="ru-RU" dirty="0"/>
              <a:t>состояния от­дельных устройств системы; </a:t>
            </a:r>
            <a:r>
              <a:rPr lang="en-US" i="1" dirty="0"/>
              <a:t>j </a:t>
            </a:r>
            <a:r>
              <a:rPr lang="ru-RU" dirty="0"/>
              <a:t>= 1, ...,</a:t>
            </a:r>
            <a:r>
              <a:rPr lang="en-US" i="1" dirty="0"/>
              <a:t>J</a:t>
            </a:r>
            <a:r>
              <a:rPr lang="ru-RU" dirty="0"/>
              <a:t>; </a:t>
            </a:r>
          </a:p>
          <a:p>
            <a:pPr marL="342900" indent="-342900">
              <a:buClr>
                <a:srgbClr val="0066FF"/>
              </a:buClr>
              <a:buFont typeface="Wingdings" panose="05000000000000000000" pitchFamily="2" charset="2"/>
              <a:buChar char="Ø"/>
              <a:defRPr/>
            </a:pPr>
            <a:r>
              <a:rPr lang="ru-RU" i="1" dirty="0">
                <a:solidFill>
                  <a:srgbClr val="0066FF"/>
                </a:solidFill>
              </a:rPr>
              <a:t>новое состояние</a:t>
            </a:r>
            <a:r>
              <a:rPr lang="ru-RU" i="1" dirty="0"/>
              <a:t> </a:t>
            </a:r>
            <a:r>
              <a:rPr lang="ru-RU" dirty="0"/>
              <a:t>микропроцессорной системы </a:t>
            </a:r>
            <a:r>
              <a:rPr lang="ru-RU" i="1" dirty="0"/>
              <a:t>В </a:t>
            </a:r>
            <a:r>
              <a:rPr lang="ru-RU" dirty="0"/>
              <a:t>запоминает и хра­нит память; </a:t>
            </a:r>
          </a:p>
          <a:p>
            <a:pPr marL="342900" indent="-342900">
              <a:buClr>
                <a:srgbClr val="0066FF"/>
              </a:buClr>
              <a:buFont typeface="Wingdings" panose="05000000000000000000" pitchFamily="2" charset="2"/>
              <a:buChar char="Ø"/>
              <a:defRPr/>
            </a:pPr>
            <a:r>
              <a:rPr lang="ru-RU" i="1" dirty="0">
                <a:solidFill>
                  <a:srgbClr val="0066FF"/>
                </a:solidFill>
              </a:rPr>
              <a:t>по завершении выполнения всей предписанной последовательности ми­крокоманд </a:t>
            </a:r>
            <a:r>
              <a:rPr lang="ru-RU" dirty="0"/>
              <a:t>из памяти считывается требуемая совокупность храня­щихся сигналов в виде </a:t>
            </a:r>
            <a:r>
              <a:rPr lang="en-US" i="1" dirty="0"/>
              <a:t>N</a:t>
            </a:r>
            <a:r>
              <a:rPr lang="ru-RU" dirty="0"/>
              <a:t>-разрядного выходного кода </a:t>
            </a:r>
            <a:r>
              <a:rPr lang="en-US" i="1" dirty="0"/>
              <a:t>Y</a:t>
            </a:r>
            <a:r>
              <a:rPr lang="en-US" i="1" baseline="-25000" dirty="0"/>
              <a:t>N</a:t>
            </a:r>
            <a:r>
              <a:rPr lang="ru-RU" i="1" dirty="0"/>
              <a:t>...</a:t>
            </a:r>
            <a:r>
              <a:rPr lang="en-US" i="1" dirty="0"/>
              <a:t>Y</a:t>
            </a:r>
            <a:r>
              <a:rPr lang="ru-RU" i="1" baseline="-25000" dirty="0"/>
              <a:t>1</a:t>
            </a:r>
            <a:r>
              <a:rPr lang="ru-RU" i="1" dirty="0"/>
              <a:t>. </a:t>
            </a:r>
            <a:r>
              <a:rPr lang="ru-RU" dirty="0"/>
              <a:t>Вы­ходные сигналы подаются на исполнительное устройство. </a:t>
            </a:r>
          </a:p>
        </p:txBody>
      </p:sp>
    </p:spTree>
    <p:extLst>
      <p:ext uri="{BB962C8B-B14F-4D97-AF65-F5344CB8AC3E}">
        <p14:creationId xmlns:p14="http://schemas.microsoft.com/office/powerpoint/2010/main" val="1540682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ChangeArrowheads="1"/>
          </p:cNvSpPr>
          <p:nvPr/>
        </p:nvSpPr>
        <p:spPr bwMode="auto">
          <a:xfrm>
            <a:off x="317500" y="620713"/>
            <a:ext cx="8424863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/>
              <a:t>	Время, затрачиваемое на выполнение ко­манды, называется </a:t>
            </a:r>
            <a:r>
              <a:rPr lang="ru-RU" altLang="ru-RU" sz="2000" i="1">
                <a:solidFill>
                  <a:srgbClr val="FF0066"/>
                </a:solidFill>
              </a:rPr>
              <a:t>командным циклом</a:t>
            </a:r>
            <a:r>
              <a:rPr lang="ru-RU" altLang="ru-RU" sz="2000" i="1"/>
              <a:t>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i="1">
                <a:solidFill>
                  <a:srgbClr val="FF0066"/>
                </a:solidFill>
              </a:rPr>
              <a:t>	Машинным циклом </a:t>
            </a:r>
            <a:r>
              <a:rPr lang="ru-RU" altLang="ru-RU" sz="2000"/>
              <a:t>называется промежуток вре­мени между двумя последовательными обращениями процессора к ОЗУ или внешнему устройству по системной шине.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ru-RU" altLang="ru-RU" sz="2000" b="1">
              <a:solidFill>
                <a:srgbClr val="0066FF"/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>
                <a:solidFill>
                  <a:srgbClr val="0066FF"/>
                </a:solidFill>
              </a:rPr>
              <a:t>Процесс   выполнения   команды:</a:t>
            </a:r>
          </a:p>
          <a:p>
            <a:pPr algn="just" eaLnBrk="1" hangingPunct="1">
              <a:spcBef>
                <a:spcPct val="0"/>
              </a:spcBef>
              <a:buClr>
                <a:srgbClr val="0066FF"/>
              </a:buClr>
              <a:buFontTx/>
              <a:buAutoNum type="arabicParenR"/>
            </a:pPr>
            <a:r>
              <a:rPr lang="ru-RU" altLang="ru-RU" sz="2000"/>
              <a:t>в начале первого машинного цикла по адресу, который задается со­держимым </a:t>
            </a:r>
            <a:r>
              <a:rPr lang="ru-RU" altLang="ru-RU" sz="2000" i="1">
                <a:solidFill>
                  <a:srgbClr val="0066FF"/>
                </a:solidFill>
              </a:rPr>
              <a:t>программного счетчика </a:t>
            </a:r>
            <a:r>
              <a:rPr lang="en-US" altLang="ru-RU" sz="2000" i="1">
                <a:solidFill>
                  <a:srgbClr val="0066FF"/>
                </a:solidFill>
              </a:rPr>
              <a:t>PC</a:t>
            </a:r>
            <a:r>
              <a:rPr lang="ru-RU" altLang="ru-RU" sz="2000" i="1">
                <a:solidFill>
                  <a:srgbClr val="0066FF"/>
                </a:solidFill>
              </a:rPr>
              <a:t> </a:t>
            </a:r>
            <a:r>
              <a:rPr lang="ru-RU" altLang="ru-RU" sz="2000"/>
              <a:t>(</a:t>
            </a:r>
            <a:r>
              <a:rPr lang="en-US" altLang="ru-RU" sz="2000"/>
              <a:t>Program Counter</a:t>
            </a:r>
            <a:r>
              <a:rPr lang="ru-RU" altLang="ru-RU" sz="2000"/>
              <a:t>), из ОЗУ </a:t>
            </a:r>
            <a:r>
              <a:rPr lang="ru-RU" altLang="ru-RU" sz="2000" i="1">
                <a:solidFill>
                  <a:srgbClr val="0066FF"/>
                </a:solidFill>
              </a:rPr>
              <a:t>считывается код </a:t>
            </a:r>
            <a:r>
              <a:rPr lang="ru-RU" altLang="ru-RU" sz="2000"/>
              <a:t>подлежащей выполнению команды,</a:t>
            </a:r>
          </a:p>
          <a:p>
            <a:pPr algn="just" eaLnBrk="1" hangingPunct="1">
              <a:spcBef>
                <a:spcPct val="0"/>
              </a:spcBef>
              <a:buClr>
                <a:srgbClr val="0066FF"/>
              </a:buClr>
              <a:buFontTx/>
              <a:buAutoNum type="arabicParenR"/>
            </a:pPr>
            <a:r>
              <a:rPr lang="ru-RU" altLang="ru-RU" sz="2000" i="1">
                <a:solidFill>
                  <a:srgbClr val="0066FF"/>
                </a:solidFill>
              </a:rPr>
              <a:t>дешифруется код команды</a:t>
            </a:r>
            <a:r>
              <a:rPr lang="ru-RU" altLang="ru-RU" sz="2000"/>
              <a:t>,</a:t>
            </a:r>
          </a:p>
          <a:p>
            <a:pPr algn="just" eaLnBrk="1" hangingPunct="1">
              <a:spcBef>
                <a:spcPct val="0"/>
              </a:spcBef>
              <a:buClr>
                <a:srgbClr val="0066FF"/>
              </a:buClr>
              <a:buFontTx/>
              <a:buAutoNum type="arabicParenR"/>
            </a:pPr>
            <a:r>
              <a:rPr lang="ru-RU" altLang="ru-RU" sz="2000"/>
              <a:t>после считывания кода текущей команды содержимое программ­ного счетчика </a:t>
            </a:r>
            <a:r>
              <a:rPr lang="en-US" altLang="ru-RU" sz="2000"/>
              <a:t>PC</a:t>
            </a:r>
            <a:r>
              <a:rPr lang="ru-RU" altLang="ru-RU" sz="2000"/>
              <a:t> автоматически </a:t>
            </a:r>
            <a:r>
              <a:rPr lang="ru-RU" altLang="ru-RU" sz="2000" i="1">
                <a:solidFill>
                  <a:srgbClr val="0066FF"/>
                </a:solidFill>
              </a:rPr>
              <a:t>увеличивается</a:t>
            </a:r>
            <a:r>
              <a:rPr lang="ru-RU" altLang="ru-RU" sz="2000" i="1"/>
              <a:t> на </a:t>
            </a:r>
            <a:r>
              <a:rPr lang="ru-RU" altLang="ru-RU" sz="2000"/>
              <a:t>1 и более,</a:t>
            </a:r>
          </a:p>
          <a:p>
            <a:pPr algn="just" eaLnBrk="1" hangingPunct="1">
              <a:spcBef>
                <a:spcPct val="0"/>
              </a:spcBef>
              <a:buClr>
                <a:srgbClr val="0066FF"/>
              </a:buClr>
              <a:buFontTx/>
              <a:buAutoNum type="arabicParenR"/>
            </a:pPr>
            <a:r>
              <a:rPr lang="ru-RU" altLang="ru-RU" sz="2000"/>
              <a:t>в соответствии с выполняемой операцией устройство управления </a:t>
            </a:r>
            <a:r>
              <a:rPr lang="ru-RU" altLang="ru-RU" sz="2000" i="1">
                <a:solidFill>
                  <a:srgbClr val="0066FF"/>
                </a:solidFill>
              </a:rPr>
              <a:t>формирует</a:t>
            </a:r>
            <a:r>
              <a:rPr lang="ru-RU" altLang="ru-RU" sz="2000" i="1"/>
              <a:t> </a:t>
            </a:r>
            <a:r>
              <a:rPr lang="ru-RU" altLang="ru-RU" sz="2000"/>
              <a:t>необходимые сигналы для реализации машинных цик­лов и требуемую последовательность микрокоманд в каждом цикле.</a:t>
            </a:r>
            <a:endParaRPr lang="ru-RU" altLang="ru-RU" sz="2000" b="1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30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ChangeArrowheads="1"/>
          </p:cNvSpPr>
          <p:nvPr/>
        </p:nvSpPr>
        <p:spPr bwMode="auto">
          <a:xfrm>
            <a:off x="238125" y="481341"/>
            <a:ext cx="86201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800" b="1" dirty="0">
                <a:solidFill>
                  <a:srgbClr val="FF0000"/>
                </a:solidFill>
              </a:rPr>
              <a:t>“СОСТАВ КОМПЬЮТЕРА”</a:t>
            </a:r>
          </a:p>
        </p:txBody>
      </p:sp>
      <p:sp>
        <p:nvSpPr>
          <p:cNvPr id="4099" name="Прямоугольник 6"/>
          <p:cNvSpPr>
            <a:spLocks noChangeArrowheads="1"/>
          </p:cNvSpPr>
          <p:nvPr/>
        </p:nvSpPr>
        <p:spPr bwMode="auto">
          <a:xfrm>
            <a:off x="296863" y="1412875"/>
            <a:ext cx="8501062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ru-RU" altLang="ru-RU" dirty="0"/>
              <a:t>	</a:t>
            </a:r>
            <a:r>
              <a:rPr lang="ru-RU" altLang="ru-RU" dirty="0">
                <a:solidFill>
                  <a:srgbClr val="0066FF"/>
                </a:solidFill>
              </a:rPr>
              <a:t>В персональном компьютере различают три составные части</a:t>
            </a:r>
            <a:r>
              <a:rPr lang="ru-RU" altLang="ru-RU" dirty="0"/>
              <a:t>:</a:t>
            </a:r>
          </a:p>
          <a:p>
            <a:pPr eaLnBrk="1"/>
            <a:r>
              <a:rPr lang="ru-RU" altLang="ru-RU" dirty="0"/>
              <a:t> </a:t>
            </a:r>
          </a:p>
          <a:p>
            <a:pPr eaLnBrk="1" hangingPunct="1"/>
            <a:r>
              <a:rPr lang="ru-RU" altLang="ru-RU" i="1" dirty="0"/>
              <a:t>1) </a:t>
            </a:r>
            <a:r>
              <a:rPr lang="ru-RU" altLang="ru-RU" i="1" dirty="0">
                <a:solidFill>
                  <a:srgbClr val="FF0066"/>
                </a:solidFill>
              </a:rPr>
              <a:t>системный блок </a:t>
            </a:r>
            <a:r>
              <a:rPr lang="ru-RU" altLang="ru-RU" i="1" dirty="0"/>
              <a:t>-</a:t>
            </a:r>
            <a:r>
              <a:rPr lang="ru-RU" altLang="ru-RU" dirty="0"/>
              <a:t> центральный блок компьютера, определяющий его основные характеристики, включающий: </a:t>
            </a:r>
          </a:p>
          <a:p>
            <a:pPr eaLnBrk="1" hangingPunct="1"/>
            <a:r>
              <a:rPr lang="ru-RU" altLang="ru-RU" dirty="0"/>
              <a:t>системную плату, на которой располагаются центральный процессор, - устройства основной памяти, системный таймер, карты расширения и свободные слоты для подключения дополнительных карт и др.;</a:t>
            </a:r>
          </a:p>
          <a:p>
            <a:pPr eaLnBrk="1" hangingPunct="1"/>
            <a:r>
              <a:rPr lang="ru-RU" altLang="ru-RU" dirty="0"/>
              <a:t>- устройства дисковой памяти;</a:t>
            </a:r>
          </a:p>
          <a:p>
            <a:pPr eaLnBrk="1" hangingPunct="1"/>
            <a:r>
              <a:rPr lang="ru-RU" altLang="ru-RU" dirty="0"/>
              <a:t>- набор разъемов для подключения внешних устройств;</a:t>
            </a:r>
          </a:p>
          <a:p>
            <a:pPr eaLnBrk="1" hangingPunct="1"/>
            <a:r>
              <a:rPr lang="ru-RU" altLang="ru-RU" dirty="0"/>
              <a:t>- блок питания с вентилятором и т.д.;</a:t>
            </a:r>
          </a:p>
          <a:p>
            <a:pPr marL="0" lvl="1" eaLnBrk="1" hangingPunct="1"/>
            <a:r>
              <a:rPr lang="ru-RU" altLang="ru-RU" i="1" dirty="0"/>
              <a:t>2) </a:t>
            </a:r>
            <a:r>
              <a:rPr lang="ru-RU" altLang="ru-RU" i="1" dirty="0">
                <a:solidFill>
                  <a:srgbClr val="FF0066"/>
                </a:solidFill>
              </a:rPr>
              <a:t>устройства ввода </a:t>
            </a:r>
            <a:r>
              <a:rPr lang="ru-RU" altLang="ru-RU" dirty="0"/>
              <a:t>для ввода подлежащей обработке информации и управления компьютером (</a:t>
            </a:r>
            <a:r>
              <a:rPr lang="ru-RU" altLang="ru-RU" i="1" dirty="0"/>
              <a:t>клавиатура </a:t>
            </a:r>
            <a:r>
              <a:rPr lang="ru-RU" altLang="ru-RU" dirty="0"/>
              <a:t>и </a:t>
            </a:r>
            <a:r>
              <a:rPr lang="ru-RU" altLang="ru-RU" i="1" dirty="0"/>
              <a:t>манипулятор мышь);</a:t>
            </a:r>
            <a:endParaRPr lang="ru-RU" altLang="ru-RU" dirty="0"/>
          </a:p>
          <a:p>
            <a:pPr eaLnBrk="1" hangingPunct="1"/>
            <a:r>
              <a:rPr lang="ru-RU" altLang="ru-RU" i="1" dirty="0"/>
              <a:t>3) </a:t>
            </a:r>
            <a:r>
              <a:rPr lang="ru-RU" altLang="ru-RU" i="1" dirty="0">
                <a:solidFill>
                  <a:srgbClr val="FF0066"/>
                </a:solidFill>
              </a:rPr>
              <a:t>устройства вывода </a:t>
            </a:r>
            <a:r>
              <a:rPr lang="ru-RU" altLang="ru-RU" dirty="0"/>
              <a:t>для вывода, регистрации и фиксации результатов обработки (</a:t>
            </a:r>
            <a:r>
              <a:rPr lang="ru-RU" altLang="ru-RU" i="1" dirty="0"/>
              <a:t>монитор или дисплей)</a:t>
            </a:r>
            <a:r>
              <a:rPr lang="ru-RU" alt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2462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Прямоугольник 1"/>
          <p:cNvSpPr>
            <a:spLocks noChangeArrowheads="1"/>
          </p:cNvSpPr>
          <p:nvPr/>
        </p:nvSpPr>
        <p:spPr bwMode="auto">
          <a:xfrm>
            <a:off x="435100" y="166658"/>
            <a:ext cx="87849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/>
            <a:r>
              <a:rPr lang="ru-RU" altLang="ru-RU" b="1" dirty="0">
                <a:solidFill>
                  <a:srgbClr val="0066FF"/>
                </a:solidFill>
              </a:rPr>
              <a:t>Схема однопроцессорной ЭВМ (персонального компьютера )</a:t>
            </a:r>
          </a:p>
        </p:txBody>
      </p:sp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5124" name="Объект 2"/>
          <p:cNvGraphicFramePr>
            <a:graphicFrameLocks noChangeAspect="1"/>
          </p:cNvGraphicFramePr>
          <p:nvPr/>
        </p:nvGraphicFramePr>
        <p:xfrm>
          <a:off x="1341438" y="733425"/>
          <a:ext cx="6972300" cy="589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6" name="Picture" r:id="rId3" imgW="5838587" imgH="4933474" progId="Word.Picture.8">
                  <p:embed/>
                </p:oleObj>
              </mc:Choice>
              <mc:Fallback>
                <p:oleObj name="Picture" r:id="rId3" imgW="5838587" imgH="4933474" progId="Word.Picture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8" y="733425"/>
                        <a:ext cx="6972300" cy="589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5872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006_1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214313"/>
            <a:ext cx="5237162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4" descr="Вводны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3429000"/>
            <a:ext cx="4754562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3" descr="Вводный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0313"/>
            <a:ext cx="4754563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40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6387" name="Rectangle 6"/>
          <p:cNvSpPr>
            <a:spLocks noChangeArrowheads="1"/>
          </p:cNvSpPr>
          <p:nvPr/>
        </p:nvSpPr>
        <p:spPr bwMode="auto">
          <a:xfrm>
            <a:off x="0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16389" name="Picture 2" descr="IMG_066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72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390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7411" name="Rectangle 6"/>
          <p:cNvSpPr>
            <a:spLocks noChangeArrowheads="1"/>
          </p:cNvSpPr>
          <p:nvPr/>
        </p:nvSpPr>
        <p:spPr bwMode="auto">
          <a:xfrm>
            <a:off x="0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17413" name="Picture 660" descr="IMG_0668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382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33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97744" y="404664"/>
            <a:ext cx="7920880" cy="6196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Вычислительные машины, комплексы и системы используются для работы с информацией. </a:t>
            </a:r>
          </a:p>
          <a:p>
            <a:pPr indent="4572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</a:pPr>
            <a:endParaRPr lang="ru-RU" b="1" dirty="0">
              <a:solidFill>
                <a:srgbClr val="FF0000"/>
              </a:solidFill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Информа­ция</a:t>
            </a:r>
            <a:r>
              <a:rPr lang="ru-RU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ru-RU" dirty="0">
                <a:latin typeface="Arial"/>
                <a:ea typeface="Times New Roman"/>
                <a:cs typeface="Times New Roman"/>
              </a:rPr>
              <a:t>- сведения о событиях, процессах, объектах, являющиеся предметом восприятия, передачи, преобразования и хранения. Информация - основное понятие кибернетики.</a:t>
            </a:r>
          </a:p>
          <a:p>
            <a:pPr indent="4572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</a:pPr>
            <a:endParaRPr lang="ru-RU" i="1" dirty="0">
              <a:solidFill>
                <a:srgbClr val="FF0000"/>
              </a:solidFill>
              <a:latin typeface="Arial"/>
              <a:ea typeface="Times New Roman"/>
              <a:cs typeface="Times New Roman"/>
            </a:endParaRPr>
          </a:p>
          <a:p>
            <a:pPr indent="457200" algn="just">
              <a:lnSpc>
                <a:spcPct val="150000"/>
              </a:lnSpc>
              <a:spcBef>
                <a:spcPts val="1105"/>
              </a:spcBef>
              <a:spcAft>
                <a:spcPts val="0"/>
              </a:spcAft>
            </a:pPr>
            <a:r>
              <a:rPr lang="ru-RU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Кибернетика</a:t>
            </a:r>
            <a:r>
              <a:rPr lang="ru-RU" i="1" dirty="0">
                <a:latin typeface="Arial"/>
                <a:ea typeface="Times New Roman"/>
                <a:cs typeface="Times New Roman"/>
              </a:rPr>
              <a:t> </a:t>
            </a:r>
            <a:r>
              <a:rPr lang="ru-RU" dirty="0">
                <a:latin typeface="Arial"/>
                <a:ea typeface="Times New Roman"/>
                <a:cs typeface="Times New Roman"/>
              </a:rPr>
              <a:t>изу­чает машины и живые организмы с точки зрения их способности воспринимать определенную информацию, сохранять ее в памя­ти, передавать по каналам связи, перерабатывать в сигналы, на­правляющие деятельность машин и организмов в определенном направлении.</a:t>
            </a:r>
            <a:endParaRPr lang="ru-RU" sz="1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5427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18435" name="Rectangle 6"/>
          <p:cNvSpPr>
            <a:spLocks noChangeArrowheads="1"/>
          </p:cNvSpPr>
          <p:nvPr/>
        </p:nvSpPr>
        <p:spPr bwMode="auto">
          <a:xfrm>
            <a:off x="0" y="3638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pic>
        <p:nvPicPr>
          <p:cNvPr id="18436" name="Picture 2" descr="IMG_067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49" t="19139" r="27815" b="11551"/>
          <a:stretch>
            <a:fillRect/>
          </a:stretch>
        </p:blipFill>
        <p:spPr bwMode="auto">
          <a:xfrm rot="16200000">
            <a:off x="1310854" y="-639433"/>
            <a:ext cx="6773813" cy="817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930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4" descr="IMG_069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424936" cy="6329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3466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 descr="IMG_070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39"/>
            <a:ext cx="8496944" cy="6372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468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G_0709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8304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G_070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75" r="11413"/>
          <a:stretch/>
        </p:blipFill>
        <p:spPr bwMode="auto">
          <a:xfrm>
            <a:off x="1691680" y="0"/>
            <a:ext cx="6264696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598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2" descr="asus-3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8639"/>
            <a:ext cx="7128792" cy="67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566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board-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86875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487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back-p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25"/>
            <a:ext cx="9002713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 descr="backp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0375"/>
            <a:ext cx="91059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5578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Прямоугольник 1"/>
          <p:cNvSpPr>
            <a:spLocks noChangeArrowheads="1"/>
          </p:cNvSpPr>
          <p:nvPr/>
        </p:nvSpPr>
        <p:spPr bwMode="auto">
          <a:xfrm>
            <a:off x="2617788" y="161925"/>
            <a:ext cx="4384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/>
            <a:r>
              <a:rPr lang="ru-RU" altLang="ru-RU" b="1">
                <a:solidFill>
                  <a:srgbClr val="0066FF"/>
                </a:solidFill>
              </a:rPr>
              <a:t>Схема однопроцессорной ЭВМ</a:t>
            </a:r>
          </a:p>
        </p:txBody>
      </p:sp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graphicFrame>
        <p:nvGraphicFramePr>
          <p:cNvPr id="5124" name="Объект 2"/>
          <p:cNvGraphicFramePr>
            <a:graphicFrameLocks noChangeAspect="1"/>
          </p:cNvGraphicFramePr>
          <p:nvPr/>
        </p:nvGraphicFramePr>
        <p:xfrm>
          <a:off x="1341438" y="733425"/>
          <a:ext cx="6972300" cy="589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9" name="Picture" r:id="rId3" imgW="5838587" imgH="4933474" progId="Word.Picture.8">
                  <p:embed/>
                </p:oleObj>
              </mc:Choice>
              <mc:Fallback>
                <p:oleObj name="Picture" r:id="rId3" imgW="5838587" imgH="4933474" progId="Word.Picture.8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8" y="733425"/>
                        <a:ext cx="6972300" cy="589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4501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1527420" y="342870"/>
            <a:ext cx="6206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FF0000"/>
                </a:solidFill>
              </a:rPr>
              <a:t>“ОБЩИЕ СВЕДЕНИЯ О МИКРОПРОЦЕССОРАХ”</a:t>
            </a:r>
          </a:p>
        </p:txBody>
      </p:sp>
      <p:sp>
        <p:nvSpPr>
          <p:cNvPr id="6147" name="Rectangle 8"/>
          <p:cNvSpPr>
            <a:spLocks noChangeArrowheads="1"/>
          </p:cNvSpPr>
          <p:nvPr/>
        </p:nvSpPr>
        <p:spPr bwMode="auto">
          <a:xfrm>
            <a:off x="250825" y="1268413"/>
            <a:ext cx="8713788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b="1" dirty="0">
                <a:solidFill>
                  <a:srgbClr val="0066FF"/>
                </a:solidFill>
              </a:rPr>
              <a:t>	Микропроцессор</a:t>
            </a:r>
            <a:r>
              <a:rPr lang="ru-RU" altLang="ru-RU" dirty="0">
                <a:solidFill>
                  <a:srgbClr val="0066FF"/>
                </a:solidFill>
              </a:rPr>
              <a:t> </a:t>
            </a:r>
            <a:r>
              <a:rPr lang="ru-RU" altLang="ru-RU" dirty="0"/>
              <a:t>— это программно-управляемое устройство в виде интегральной микросхемы (БИС или СБИС), предназначенное для обработки цифровой информации. </a:t>
            </a:r>
          </a:p>
          <a:p>
            <a:pPr algn="just" eaLnBrk="1" hangingPunct="1"/>
            <a:r>
              <a:rPr lang="ru-RU" altLang="ru-RU" b="1" dirty="0">
                <a:solidFill>
                  <a:srgbClr val="0066FF"/>
                </a:solidFill>
              </a:rPr>
              <a:t>	Структура процессора</a:t>
            </a:r>
            <a:r>
              <a:rPr lang="ru-RU" altLang="ru-RU" dirty="0">
                <a:solidFill>
                  <a:srgbClr val="0066FF"/>
                </a:solidFill>
              </a:rPr>
              <a:t> </a:t>
            </a:r>
            <a:r>
              <a:rPr lang="ru-RU" altLang="ru-RU" dirty="0"/>
              <a:t>есть совокупность его элементов, узлов, блоков, модулей, а также связей между ними, которая определяет </a:t>
            </a:r>
            <a:r>
              <a:rPr lang="ru-RU" altLang="ru-RU" i="1" dirty="0">
                <a:solidFill>
                  <a:srgbClr val="0066FF"/>
                </a:solidFill>
              </a:rPr>
              <a:t>аппаратную организацию процессора</a:t>
            </a:r>
            <a:r>
              <a:rPr lang="ru-RU" altLang="ru-RU" i="1" dirty="0"/>
              <a:t>. </a:t>
            </a:r>
            <a:r>
              <a:rPr lang="ru-RU" altLang="ru-RU" dirty="0"/>
              <a:t>В структуру входят: </a:t>
            </a:r>
          </a:p>
          <a:p>
            <a:pPr algn="just" hangingPunct="1"/>
            <a:r>
              <a:rPr lang="ru-RU" altLang="ru-RU" i="1" dirty="0">
                <a:solidFill>
                  <a:srgbClr val="FF0066"/>
                </a:solidFill>
              </a:rPr>
              <a:t>- центральный процессор</a:t>
            </a:r>
            <a:r>
              <a:rPr lang="ru-RU" altLang="ru-RU" dirty="0"/>
              <a:t>, или </a:t>
            </a:r>
            <a:r>
              <a:rPr lang="ru-RU" altLang="ru-RU" i="1" dirty="0">
                <a:solidFill>
                  <a:srgbClr val="FF0066"/>
                </a:solidFill>
              </a:rPr>
              <a:t>процессорное</a:t>
            </a:r>
            <a:r>
              <a:rPr lang="ru-RU" altLang="ru-RU" dirty="0">
                <a:solidFill>
                  <a:srgbClr val="FF0066"/>
                </a:solidFill>
              </a:rPr>
              <a:t> </a:t>
            </a:r>
            <a:r>
              <a:rPr lang="ru-RU" altLang="ru-RU" i="1" dirty="0">
                <a:solidFill>
                  <a:srgbClr val="FF0066"/>
                </a:solidFill>
              </a:rPr>
              <a:t>ядро</a:t>
            </a:r>
            <a:r>
              <a:rPr lang="ru-RU" altLang="ru-RU" dirty="0"/>
              <a:t>, состоящее из одного или нескольких операционных устройств и устройства управления;</a:t>
            </a:r>
          </a:p>
          <a:p>
            <a:pPr algn="just" hangingPunct="1"/>
            <a:r>
              <a:rPr lang="ru-RU" altLang="ru-RU" i="1" dirty="0">
                <a:solidFill>
                  <a:srgbClr val="FF0066"/>
                </a:solidFill>
              </a:rPr>
              <a:t>- внутренняя память </a:t>
            </a:r>
            <a:r>
              <a:rPr lang="ru-RU" altLang="ru-RU" dirty="0"/>
              <a:t>в виде регистров, кэш-памяти, модулей оперативной и постоянной памяти; </a:t>
            </a:r>
          </a:p>
          <a:p>
            <a:pPr algn="just" hangingPunct="1"/>
            <a:r>
              <a:rPr lang="ru-RU" altLang="ru-RU" i="1" dirty="0">
                <a:solidFill>
                  <a:srgbClr val="FF0066"/>
                </a:solidFill>
              </a:rPr>
              <a:t>- интерфейсный блок</a:t>
            </a:r>
            <a:r>
              <a:rPr lang="ru-RU" altLang="ru-RU" dirty="0"/>
              <a:t>, обеспечивающий выход на системную шину и обмен данными с внешними устройствами через параллельные или последовательные порты ввода-вывода;</a:t>
            </a:r>
          </a:p>
          <a:p>
            <a:pPr algn="just" hangingPunct="1"/>
            <a:r>
              <a:rPr lang="ru-RU" altLang="ru-RU" i="1" dirty="0">
                <a:solidFill>
                  <a:srgbClr val="FF0066"/>
                </a:solidFill>
              </a:rPr>
              <a:t>- периферийные устройства </a:t>
            </a:r>
            <a:r>
              <a:rPr lang="ru-RU" altLang="ru-RU" dirty="0"/>
              <a:t>(специализированные контроллеры, аналого-цифровые преобразователи, таймерные модули); </a:t>
            </a:r>
          </a:p>
          <a:p>
            <a:pPr algn="just" hangingPunct="1"/>
            <a:r>
              <a:rPr lang="ru-RU" altLang="ru-RU" i="1" dirty="0">
                <a:solidFill>
                  <a:srgbClr val="FF0066"/>
                </a:solidFill>
              </a:rPr>
              <a:t>- различные вспомогательные схемы </a:t>
            </a:r>
            <a:r>
              <a:rPr lang="ru-RU" altLang="ru-RU" dirty="0"/>
              <a:t>(генератор тактовых импульсов).</a:t>
            </a:r>
          </a:p>
        </p:txBody>
      </p:sp>
    </p:spTree>
    <p:extLst>
      <p:ext uri="{BB962C8B-B14F-4D97-AF65-F5344CB8AC3E}">
        <p14:creationId xmlns:p14="http://schemas.microsoft.com/office/powerpoint/2010/main" val="32854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5148" y="188640"/>
            <a:ext cx="8280920" cy="647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Кибернетика - греческое слово, обозначающее искусство управления. </a:t>
            </a:r>
            <a:r>
              <a:rPr lang="ru-RU" dirty="0">
                <a:latin typeface="Arial"/>
                <a:ea typeface="Times New Roman"/>
                <a:cs typeface="Times New Roman"/>
              </a:rPr>
              <a:t>Первым, кто употребил этот термин для управления в общем смысле, был Платон (IV в. до н.э.). А Ампер предложил называть кибернетикой науку об управлении человеческим обще­ством (1834</a:t>
            </a: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). </a:t>
            </a:r>
            <a:r>
              <a:rPr lang="ru-RU" dirty="0" err="1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Н.Винер</a:t>
            </a:r>
            <a:r>
              <a:rPr lang="ru-RU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 назвал кибернетикой науку об управлении и связи в живом организме и машине.</a:t>
            </a:r>
            <a:endParaRPr lang="ru-RU" sz="1800" dirty="0">
              <a:solidFill>
                <a:srgbClr val="FF0000"/>
              </a:solidFill>
              <a:latin typeface="Times New Roman"/>
              <a:ea typeface="Times New Roman"/>
            </a:endParaRPr>
          </a:p>
          <a:p>
            <a:pPr indent="457200" algn="just">
              <a:spcBef>
                <a:spcPts val="70"/>
              </a:spcBef>
              <a:spcAft>
                <a:spcPts val="0"/>
              </a:spcAft>
            </a:pPr>
            <a:endParaRPr lang="ru-RU" i="1" dirty="0">
              <a:latin typeface="Arial"/>
              <a:ea typeface="Times New Roman"/>
              <a:cs typeface="Times New Roman"/>
            </a:endParaRPr>
          </a:p>
          <a:p>
            <a:pPr indent="457200" algn="just">
              <a:spcBef>
                <a:spcPts val="70"/>
              </a:spcBef>
              <a:spcAft>
                <a:spcPts val="0"/>
              </a:spcAft>
            </a:pP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Кибернетической системой </a:t>
            </a:r>
            <a:r>
              <a:rPr lang="ru-RU" dirty="0">
                <a:latin typeface="Arial"/>
                <a:ea typeface="Times New Roman"/>
                <a:cs typeface="Times New Roman"/>
              </a:rPr>
              <a:t>называется абстрактное представление реальных систем под определенным (информационным) углом зрения. </a:t>
            </a:r>
          </a:p>
          <a:p>
            <a:pPr indent="457200" algn="just">
              <a:spcBef>
                <a:spcPts val="70"/>
              </a:spcBef>
              <a:spcAft>
                <a:spcPts val="0"/>
              </a:spcAft>
            </a:pPr>
            <a:endParaRPr lang="ru-RU" dirty="0">
              <a:latin typeface="Arial"/>
              <a:ea typeface="Times New Roman"/>
              <a:cs typeface="Times New Roman"/>
            </a:endParaRPr>
          </a:p>
          <a:p>
            <a:pPr indent="457200" algn="just">
              <a:spcBef>
                <a:spcPts val="70"/>
              </a:spcBef>
              <a:spcAft>
                <a:spcPts val="0"/>
              </a:spcAft>
            </a:pPr>
            <a:r>
              <a:rPr lang="ru-RU" dirty="0">
                <a:latin typeface="Arial"/>
                <a:ea typeface="Times New Roman"/>
                <a:cs typeface="Times New Roman"/>
              </a:rPr>
              <a:t>При таком абстрагировании основным методом исследования стали моделиро­вание и эксперимент на ВМ. Поэтому развитие кибернетики как направления в науке и технике стимулировало развитие двух дру­гих направлений - информатики и вычислительной техники.</a:t>
            </a:r>
          </a:p>
          <a:p>
            <a:pPr indent="457200" algn="just">
              <a:spcBef>
                <a:spcPts val="70"/>
              </a:spcBef>
              <a:spcAft>
                <a:spcPts val="0"/>
              </a:spcAft>
            </a:pPr>
            <a:endParaRPr lang="ru-RU" sz="1800" dirty="0">
              <a:effectLst/>
              <a:latin typeface="Arial"/>
              <a:ea typeface="Times New Roman"/>
              <a:cs typeface="Times New Roman"/>
            </a:endParaRPr>
          </a:p>
          <a:p>
            <a:pPr indent="457200" algn="just">
              <a:spcAft>
                <a:spcPts val="0"/>
              </a:spcAft>
            </a:pPr>
            <a:r>
              <a:rPr lang="ru-RU" sz="1800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Предмет исследований информатики - информационные тех­нологии, а вычислительной техники – вычислительные машины (ВМ), вычислительные ком­плекты (ВК), вычислительные системы (ВС) и сети</a:t>
            </a:r>
            <a:r>
              <a:rPr lang="ru-RU" sz="1800" dirty="0">
                <a:latin typeface="Arial"/>
                <a:ea typeface="Times New Roman"/>
                <a:cs typeface="Times New Roman"/>
              </a:rPr>
              <a:t>.</a:t>
            </a:r>
            <a:endParaRPr lang="ru-RU" sz="1600" dirty="0">
              <a:latin typeface="Times New Roman"/>
              <a:ea typeface="Times New Roman"/>
            </a:endParaRPr>
          </a:p>
          <a:p>
            <a:pPr indent="457200" algn="just">
              <a:spcBef>
                <a:spcPts val="70"/>
              </a:spcBef>
              <a:spcAft>
                <a:spcPts val="0"/>
              </a:spcAft>
            </a:pPr>
            <a:endParaRPr lang="ru-RU" sz="1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3750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ChangeArrowheads="1"/>
          </p:cNvSpPr>
          <p:nvPr/>
        </p:nvSpPr>
        <p:spPr bwMode="auto">
          <a:xfrm>
            <a:off x="315913" y="620713"/>
            <a:ext cx="8424862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/>
            <a:r>
              <a:rPr lang="ru-RU" altLang="ru-RU"/>
              <a:t>	Совокупность программно-доступных регистров образует </a:t>
            </a:r>
            <a:r>
              <a:rPr lang="ru-RU" altLang="ru-RU" i="1">
                <a:solidFill>
                  <a:srgbClr val="0066FF"/>
                </a:solidFill>
              </a:rPr>
              <a:t>регистровую модель микропроцессора</a:t>
            </a:r>
            <a:r>
              <a:rPr lang="ru-RU" altLang="ru-RU"/>
              <a:t>.</a:t>
            </a:r>
          </a:p>
          <a:p>
            <a:pPr algn="just" eaLnBrk="1"/>
            <a:r>
              <a:rPr lang="ru-RU" altLang="ru-RU"/>
              <a:t>В регистровой модели можно выделить две группы регистров: </a:t>
            </a:r>
          </a:p>
          <a:p>
            <a:pPr marL="0" lvl="1" algn="just" eaLnBrk="1" hangingPunct="1"/>
            <a:r>
              <a:rPr lang="ru-RU" altLang="ru-RU" i="1">
                <a:solidFill>
                  <a:srgbClr val="FF0066"/>
                </a:solidFill>
              </a:rPr>
              <a:t>- регистры общего назначения (РОН)</a:t>
            </a:r>
            <a:r>
              <a:rPr lang="ru-RU" altLang="ru-RU"/>
              <a:t>, предназначенные для хранения операндов (в том числе адресных кодов). Эта группа регистров образует внутреннюю память микропроцессора;</a:t>
            </a:r>
          </a:p>
          <a:p>
            <a:pPr algn="just" eaLnBrk="1" hangingPunct="1"/>
            <a:r>
              <a:rPr lang="ru-RU" altLang="ru-RU" i="1">
                <a:solidFill>
                  <a:srgbClr val="FF0066"/>
                </a:solidFill>
              </a:rPr>
              <a:t>- служебные регистры</a:t>
            </a:r>
            <a:r>
              <a:rPr lang="ru-RU" altLang="ru-RU" i="1"/>
              <a:t>, </a:t>
            </a:r>
            <a:r>
              <a:rPr lang="ru-RU" altLang="ru-RU"/>
              <a:t>предназначенные для управления исполняемой программой, обеспечения требуемого режима работы процессора, организации обращения к памяти и выполнения других функций. </a:t>
            </a:r>
          </a:p>
          <a:p>
            <a:pPr algn="just" eaLnBrk="1"/>
            <a:r>
              <a:rPr lang="ru-RU" altLang="ru-RU" b="1"/>
              <a:t>	</a:t>
            </a:r>
            <a:r>
              <a:rPr lang="ru-RU" altLang="ru-RU" b="1">
                <a:solidFill>
                  <a:srgbClr val="0066FF"/>
                </a:solidFill>
              </a:rPr>
              <a:t>По форматам используемых команд (инструкций) можно выделить: </a:t>
            </a:r>
            <a:endParaRPr lang="ru-RU" altLang="ru-RU">
              <a:solidFill>
                <a:srgbClr val="0066FF"/>
              </a:solidFill>
            </a:endParaRPr>
          </a:p>
          <a:p>
            <a:pPr marL="0" lvl="1" algn="just" eaLnBrk="1" hangingPunct="1"/>
            <a:r>
              <a:rPr lang="ru-RU" altLang="ru-RU" i="1">
                <a:solidFill>
                  <a:srgbClr val="FF0066"/>
                </a:solidFill>
              </a:rPr>
              <a:t>- </a:t>
            </a:r>
            <a:r>
              <a:rPr lang="en-US" altLang="ru-RU" i="1">
                <a:solidFill>
                  <a:srgbClr val="FF0066"/>
                </a:solidFill>
              </a:rPr>
              <a:t>CISC</a:t>
            </a:r>
            <a:r>
              <a:rPr lang="ru-RU" altLang="ru-RU" i="1">
                <a:solidFill>
                  <a:srgbClr val="FF0066"/>
                </a:solidFill>
              </a:rPr>
              <a:t>-архитектуру</a:t>
            </a:r>
            <a:r>
              <a:rPr lang="ru-RU" altLang="ru-RU" i="1"/>
              <a:t>, </a:t>
            </a:r>
            <a:r>
              <a:rPr lang="ru-RU" altLang="ru-RU"/>
              <a:t>которая относится к компьютерам </a:t>
            </a:r>
            <a:r>
              <a:rPr lang="ru-RU" altLang="ru-RU" i="1"/>
              <a:t>с набором сложных команд </a:t>
            </a:r>
            <a:r>
              <a:rPr lang="ru-RU" altLang="ru-RU"/>
              <a:t>(</a:t>
            </a:r>
            <a:r>
              <a:rPr lang="en-US" altLang="ru-RU"/>
              <a:t>Complex Instruction Set Computer</a:t>
            </a:r>
            <a:r>
              <a:rPr lang="ru-RU" altLang="ru-RU"/>
              <a:t>). </a:t>
            </a:r>
          </a:p>
          <a:p>
            <a:pPr algn="just" eaLnBrk="1" hangingPunct="1"/>
            <a:r>
              <a:rPr lang="ru-RU" altLang="ru-RU" i="1">
                <a:solidFill>
                  <a:srgbClr val="FF0066"/>
                </a:solidFill>
              </a:rPr>
              <a:t>- </a:t>
            </a:r>
            <a:r>
              <a:rPr lang="en-US" altLang="ru-RU" i="1">
                <a:solidFill>
                  <a:srgbClr val="FF0066"/>
                </a:solidFill>
              </a:rPr>
              <a:t>RISC</a:t>
            </a:r>
            <a:r>
              <a:rPr lang="ru-RU" altLang="ru-RU" i="1">
                <a:solidFill>
                  <a:srgbClr val="FF0066"/>
                </a:solidFill>
              </a:rPr>
              <a:t>-архитектуру</a:t>
            </a:r>
            <a:r>
              <a:rPr lang="ru-RU" altLang="ru-RU" i="1"/>
              <a:t>, </a:t>
            </a:r>
            <a:r>
              <a:rPr lang="ru-RU" altLang="ru-RU"/>
              <a:t>которая относится к компьютерам </a:t>
            </a:r>
            <a:r>
              <a:rPr lang="ru-RU" altLang="ru-RU" i="1"/>
              <a:t>с сокращенным набором команд </a:t>
            </a:r>
            <a:r>
              <a:rPr lang="ru-RU" altLang="ru-RU"/>
              <a:t>(</a:t>
            </a:r>
            <a:r>
              <a:rPr lang="en-US" altLang="ru-RU"/>
              <a:t>Reduced Instruction Set Computer</a:t>
            </a:r>
            <a:r>
              <a:rPr lang="ru-RU" altLang="ru-RU"/>
              <a:t>).</a:t>
            </a:r>
          </a:p>
          <a:p>
            <a:pPr algn="just" eaLnBrk="1" hangingPunct="1"/>
            <a:r>
              <a:rPr lang="ru-RU" altLang="ru-RU" i="1">
                <a:solidFill>
                  <a:srgbClr val="FF0066"/>
                </a:solidFill>
              </a:rPr>
              <a:t>- </a:t>
            </a:r>
            <a:r>
              <a:rPr lang="en-US" altLang="ru-RU" i="1">
                <a:solidFill>
                  <a:srgbClr val="FF0066"/>
                </a:solidFill>
              </a:rPr>
              <a:t>VLIW</a:t>
            </a:r>
            <a:r>
              <a:rPr lang="ru-RU" altLang="ru-RU" i="1">
                <a:solidFill>
                  <a:srgbClr val="FF0066"/>
                </a:solidFill>
              </a:rPr>
              <a:t>-архитектуру</a:t>
            </a:r>
            <a:r>
              <a:rPr lang="ru-RU" altLang="ru-RU" i="1"/>
              <a:t>, </a:t>
            </a:r>
            <a:r>
              <a:rPr lang="ru-RU" altLang="ru-RU"/>
              <a:t>которая относится к микропроцессорам с использованием очень длинных команд (</a:t>
            </a:r>
            <a:r>
              <a:rPr lang="en-US" altLang="ru-RU"/>
              <a:t>Very Large Instruction Word</a:t>
            </a:r>
            <a:r>
              <a:rPr lang="ru-RU" altLang="ru-RU"/>
              <a:t>).</a:t>
            </a:r>
            <a:endParaRPr lang="ru-RU" altLang="ru-RU" b="1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677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0825" y="333375"/>
            <a:ext cx="8569325" cy="62468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hangingPunct="0">
              <a:defRPr/>
            </a:pPr>
            <a:r>
              <a:rPr lang="ru-RU" b="1" dirty="0">
                <a:latin typeface="Arial" charset="0"/>
              </a:rPr>
              <a:t>	</a:t>
            </a:r>
            <a:r>
              <a:rPr lang="ru-RU" b="1" dirty="0">
                <a:solidFill>
                  <a:srgbClr val="0066FF"/>
                </a:solidFill>
                <a:latin typeface="Arial" charset="0"/>
              </a:rPr>
              <a:t>По способу организации выборки команд и данных различается два вида архитектур:</a:t>
            </a:r>
          </a:p>
          <a:p>
            <a:pPr marL="0" lvl="1" algn="just" fontAlgn="auto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1) принстонская архитектура</a:t>
            </a:r>
            <a:r>
              <a:rPr lang="ru-RU" i="1" dirty="0">
                <a:latin typeface="Arial" charset="0"/>
              </a:rPr>
              <a:t>, </a:t>
            </a:r>
            <a:r>
              <a:rPr lang="ru-RU" dirty="0">
                <a:latin typeface="Arial" charset="0"/>
              </a:rPr>
              <a:t>или архитектура Фон Неймана, особенностью которой является использование:</a:t>
            </a:r>
          </a:p>
          <a:p>
            <a:pPr algn="just" fontAlgn="auto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- общей оперативной памяти </a:t>
            </a:r>
            <a:r>
              <a:rPr lang="ru-RU" i="1" dirty="0">
                <a:latin typeface="Arial" charset="0"/>
              </a:rPr>
              <a:t>для </a:t>
            </a:r>
            <a:r>
              <a:rPr lang="ru-RU" dirty="0">
                <a:latin typeface="Arial" charset="0"/>
              </a:rPr>
              <a:t>хранения </a:t>
            </a:r>
            <a:r>
              <a:rPr lang="ru-RU" i="1" dirty="0">
                <a:latin typeface="Arial" charset="0"/>
              </a:rPr>
              <a:t>программ, данных и организации стека</a:t>
            </a:r>
            <a:r>
              <a:rPr lang="ru-RU" dirty="0">
                <a:latin typeface="Arial" charset="0"/>
              </a:rPr>
              <a:t>;</a:t>
            </a:r>
          </a:p>
          <a:p>
            <a:pPr algn="just" fontAlgn="auto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- общей системной шины</a:t>
            </a:r>
            <a:r>
              <a:rPr lang="ru-RU" i="1" dirty="0">
                <a:latin typeface="Arial" charset="0"/>
              </a:rPr>
              <a:t>, </a:t>
            </a:r>
            <a:r>
              <a:rPr lang="ru-RU" dirty="0">
                <a:latin typeface="Arial" charset="0"/>
              </a:rPr>
              <a:t>по которой в процессор поступают </a:t>
            </a:r>
            <a:r>
              <a:rPr lang="ru-RU" i="1" dirty="0">
                <a:latin typeface="Arial" charset="0"/>
              </a:rPr>
              <a:t>команды </a:t>
            </a:r>
            <a:r>
              <a:rPr lang="ru-RU" dirty="0">
                <a:latin typeface="Arial" charset="0"/>
              </a:rPr>
              <a:t>и </a:t>
            </a:r>
            <a:r>
              <a:rPr lang="ru-RU" i="1" dirty="0">
                <a:latin typeface="Arial" charset="0"/>
              </a:rPr>
              <a:t>данные, </a:t>
            </a:r>
            <a:r>
              <a:rPr lang="ru-RU" dirty="0">
                <a:latin typeface="Arial" charset="0"/>
              </a:rPr>
              <a:t>а в оперативную память записываются </a:t>
            </a:r>
            <a:r>
              <a:rPr lang="ru-RU" i="1" dirty="0">
                <a:latin typeface="Arial" charset="0"/>
              </a:rPr>
              <a:t>результаты</a:t>
            </a:r>
            <a:r>
              <a:rPr lang="ru-RU" dirty="0">
                <a:latin typeface="Arial" charset="0"/>
              </a:rPr>
              <a:t>;</a:t>
            </a:r>
          </a:p>
          <a:p>
            <a:pPr algn="just" hangingPunct="0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2) гарвардская архитектура</a:t>
            </a:r>
            <a:r>
              <a:rPr lang="ru-RU" dirty="0">
                <a:latin typeface="Arial" charset="0"/>
              </a:rPr>
              <a:t>, особенностью которой является физическое разделение памяти на память </a:t>
            </a:r>
            <a:r>
              <a:rPr lang="ru-RU" i="1" dirty="0">
                <a:latin typeface="Arial" charset="0"/>
              </a:rPr>
              <a:t>команд</a:t>
            </a:r>
            <a:r>
              <a:rPr lang="ru-RU" dirty="0">
                <a:latin typeface="Arial" charset="0"/>
              </a:rPr>
              <a:t> (программ) и память </a:t>
            </a:r>
            <a:r>
              <a:rPr lang="ru-RU" i="1" dirty="0">
                <a:latin typeface="Arial" charset="0"/>
              </a:rPr>
              <a:t>данных</a:t>
            </a:r>
            <a:r>
              <a:rPr lang="ru-RU" dirty="0">
                <a:latin typeface="Arial" charset="0"/>
              </a:rPr>
              <a:t>.</a:t>
            </a:r>
          </a:p>
          <a:p>
            <a:pPr algn="just" hangingPunct="0">
              <a:defRPr/>
            </a:pPr>
            <a:endParaRPr lang="ru-RU" dirty="0">
              <a:solidFill>
                <a:srgbClr val="0066FF"/>
              </a:solidFill>
              <a:latin typeface="Arial" charset="0"/>
            </a:endParaRPr>
          </a:p>
          <a:p>
            <a:pPr algn="just" hangingPunct="0">
              <a:defRPr/>
            </a:pPr>
            <a:r>
              <a:rPr lang="ru-RU" b="1" dirty="0">
                <a:solidFill>
                  <a:srgbClr val="0066FF"/>
                </a:solidFill>
                <a:latin typeface="Arial" charset="0"/>
              </a:rPr>
              <a:t>	К</a:t>
            </a:r>
            <a:r>
              <a:rPr lang="ru-RU" b="1" i="1" dirty="0">
                <a:solidFill>
                  <a:srgbClr val="0066FF"/>
                </a:solidFill>
                <a:latin typeface="Arial" charset="0"/>
              </a:rPr>
              <a:t> основным направлениям новых архитектурных и структурных решений</a:t>
            </a:r>
            <a:r>
              <a:rPr lang="ru-RU" dirty="0">
                <a:latin typeface="Arial" charset="0"/>
              </a:rPr>
              <a:t>, нацеленных на повышение производительности микропроцессоров, следует отнести использование: </a:t>
            </a:r>
          </a:p>
          <a:p>
            <a:pPr lvl="1" fontAlgn="auto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- конвейерного принципа выполнения команд</a:t>
            </a:r>
            <a:r>
              <a:rPr lang="ru-RU" i="1" dirty="0">
                <a:latin typeface="Arial" charset="0"/>
              </a:rPr>
              <a:t>;</a:t>
            </a:r>
            <a:endParaRPr lang="ru-RU" dirty="0">
              <a:latin typeface="Arial" charset="0"/>
            </a:endParaRPr>
          </a:p>
          <a:p>
            <a:pPr lvl="1" fontAlgn="auto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- суперскалярной структуры процессора</a:t>
            </a:r>
            <a:r>
              <a:rPr lang="ru-RU" i="1" dirty="0">
                <a:latin typeface="Arial" charset="0"/>
              </a:rPr>
              <a:t>.</a:t>
            </a:r>
            <a:endParaRPr lang="ru-RU" dirty="0">
              <a:latin typeface="Arial" charset="0"/>
            </a:endParaRPr>
          </a:p>
          <a:p>
            <a:pPr algn="just" hangingPunct="0">
              <a:defRPr/>
            </a:pPr>
            <a:endParaRPr lang="ru-RU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00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Прямоугольник 1"/>
          <p:cNvSpPr>
            <a:spLocks noChangeArrowheads="1"/>
          </p:cNvSpPr>
          <p:nvPr/>
        </p:nvSpPr>
        <p:spPr bwMode="auto">
          <a:xfrm>
            <a:off x="250825" y="836613"/>
            <a:ext cx="8569325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ru-RU" altLang="ru-RU" b="1"/>
              <a:t>	</a:t>
            </a:r>
            <a:r>
              <a:rPr lang="ru-RU" altLang="ru-RU" b="1">
                <a:solidFill>
                  <a:srgbClr val="0066FF"/>
                </a:solidFill>
              </a:rPr>
              <a:t>По функциональному признаку выделяют два класса микропроцессоров</a:t>
            </a:r>
            <a:r>
              <a:rPr lang="ru-RU" altLang="ru-RU" b="1"/>
              <a:t>:</a:t>
            </a:r>
            <a:endParaRPr lang="ru-RU" altLang="ru-RU"/>
          </a:p>
          <a:p>
            <a:pPr lvl="1" eaLnBrk="1" hangingPunct="1"/>
            <a:r>
              <a:rPr lang="ru-RU" altLang="ru-RU" i="1">
                <a:solidFill>
                  <a:srgbClr val="FF0066"/>
                </a:solidFill>
              </a:rPr>
              <a:t>- универсальные </a:t>
            </a:r>
            <a:r>
              <a:rPr lang="ru-RU" altLang="ru-RU">
                <a:solidFill>
                  <a:srgbClr val="FF0066"/>
                </a:solidFill>
              </a:rPr>
              <a:t>микропроцессоры</a:t>
            </a:r>
            <a:r>
              <a:rPr lang="ru-RU" altLang="ru-RU"/>
              <a:t>, или микропроцессоры общего назначения;</a:t>
            </a:r>
          </a:p>
          <a:p>
            <a:pPr lvl="1" eaLnBrk="1" hangingPunct="1"/>
            <a:r>
              <a:rPr lang="ru-RU" altLang="ru-RU" i="1">
                <a:solidFill>
                  <a:srgbClr val="FF0066"/>
                </a:solidFill>
              </a:rPr>
              <a:t>- специализированные </a:t>
            </a:r>
            <a:r>
              <a:rPr lang="ru-RU" altLang="ru-RU">
                <a:solidFill>
                  <a:srgbClr val="FF0066"/>
                </a:solidFill>
              </a:rPr>
              <a:t>микропроцессоры</a:t>
            </a:r>
            <a:r>
              <a:rPr lang="ru-RU" altLang="ru-RU"/>
              <a:t>, среди которых наиболее широкое распространение получили</a:t>
            </a:r>
            <a:r>
              <a:rPr lang="ru-RU" altLang="ru-RU" i="1"/>
              <a:t> микроконтроллеры </a:t>
            </a:r>
            <a:r>
              <a:rPr lang="ru-RU" altLang="ru-RU"/>
              <a:t>и</a:t>
            </a:r>
            <a:r>
              <a:rPr lang="ru-RU" altLang="ru-RU" i="1"/>
              <a:t> цифровые сигнальные процессоры </a:t>
            </a:r>
            <a:r>
              <a:rPr lang="ru-RU" altLang="ru-RU"/>
              <a:t>(</a:t>
            </a:r>
            <a:r>
              <a:rPr lang="ru-RU" altLang="ru-RU">
                <a:solidFill>
                  <a:srgbClr val="FF0066"/>
                </a:solidFill>
              </a:rPr>
              <a:t>Digital Signal Processor — DSP</a:t>
            </a:r>
            <a:r>
              <a:rPr lang="ru-RU" altLang="ru-RU" i="1"/>
              <a:t>). </a:t>
            </a:r>
            <a:endParaRPr lang="ru-RU" altLang="ru-RU"/>
          </a:p>
          <a:p>
            <a:pPr algn="just" eaLnBrk="1"/>
            <a:endParaRPr lang="ru-RU" altLang="ru-RU">
              <a:solidFill>
                <a:srgbClr val="0066FF"/>
              </a:solidFill>
            </a:endParaRPr>
          </a:p>
          <a:p>
            <a:pPr algn="just" eaLnBrk="1"/>
            <a:r>
              <a:rPr lang="ru-RU" altLang="ru-RU" b="1">
                <a:solidFill>
                  <a:srgbClr val="0066FF"/>
                </a:solidFill>
              </a:rPr>
              <a:t>	Микроконтроллеры -</a:t>
            </a:r>
            <a:r>
              <a:rPr lang="ru-RU" altLang="ru-RU"/>
              <a:t> класс специализированных микропроцессоров, ориентированных на реализацию устройств управления, встраиваемых в разнообразную аппаратуру. </a:t>
            </a:r>
          </a:p>
          <a:p>
            <a:pPr algn="just" eaLnBrk="1"/>
            <a:r>
              <a:rPr lang="ru-RU" altLang="ru-RU" b="1">
                <a:solidFill>
                  <a:srgbClr val="0066FF"/>
                </a:solidFill>
              </a:rPr>
              <a:t>	Цифровые сигнальные процессоры -</a:t>
            </a:r>
            <a:r>
              <a:rPr lang="ru-RU" altLang="ru-RU"/>
              <a:t> класс специализированных микропроцессоров, предназначенных для цифровой обработки поступающих аналоговых сигналов в реальном времени.</a:t>
            </a:r>
            <a:endParaRPr lang="ru-RU" altLang="ru-RU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3750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0825" y="333375"/>
            <a:ext cx="8569325" cy="62468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hangingPunct="0">
              <a:defRPr/>
            </a:pPr>
            <a:r>
              <a:rPr lang="ru-RU" b="1" dirty="0">
                <a:latin typeface="Arial" charset="0"/>
              </a:rPr>
              <a:t>	</a:t>
            </a:r>
            <a:r>
              <a:rPr lang="ru-RU" b="1" dirty="0">
                <a:solidFill>
                  <a:srgbClr val="0066FF"/>
                </a:solidFill>
                <a:latin typeface="Arial" charset="0"/>
              </a:rPr>
              <a:t>По способу организации выборки команд и данных различается два вида архитектур:</a:t>
            </a:r>
          </a:p>
          <a:p>
            <a:pPr marL="0" lvl="1" algn="just" fontAlgn="auto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1) принстонская архитектура</a:t>
            </a:r>
            <a:r>
              <a:rPr lang="ru-RU" i="1" dirty="0">
                <a:latin typeface="Arial" charset="0"/>
              </a:rPr>
              <a:t>, </a:t>
            </a:r>
            <a:r>
              <a:rPr lang="ru-RU" dirty="0">
                <a:latin typeface="Arial" charset="0"/>
              </a:rPr>
              <a:t>или архитектура Фон Неймана, особенностью которой является использование:</a:t>
            </a:r>
          </a:p>
          <a:p>
            <a:pPr algn="just" fontAlgn="auto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- общей оперативной памяти </a:t>
            </a:r>
            <a:r>
              <a:rPr lang="ru-RU" i="1" dirty="0">
                <a:latin typeface="Arial" charset="0"/>
              </a:rPr>
              <a:t>для </a:t>
            </a:r>
            <a:r>
              <a:rPr lang="ru-RU" dirty="0">
                <a:latin typeface="Arial" charset="0"/>
              </a:rPr>
              <a:t>хранения </a:t>
            </a:r>
            <a:r>
              <a:rPr lang="ru-RU" i="1" dirty="0">
                <a:latin typeface="Arial" charset="0"/>
              </a:rPr>
              <a:t>программ, данных и организации стека</a:t>
            </a:r>
            <a:r>
              <a:rPr lang="ru-RU" dirty="0">
                <a:latin typeface="Arial" charset="0"/>
              </a:rPr>
              <a:t>;</a:t>
            </a:r>
          </a:p>
          <a:p>
            <a:pPr algn="just" fontAlgn="auto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- общей системной шины</a:t>
            </a:r>
            <a:r>
              <a:rPr lang="ru-RU" i="1" dirty="0">
                <a:latin typeface="Arial" charset="0"/>
              </a:rPr>
              <a:t>, </a:t>
            </a:r>
            <a:r>
              <a:rPr lang="ru-RU" dirty="0">
                <a:latin typeface="Arial" charset="0"/>
              </a:rPr>
              <a:t>по которой в процессор поступают </a:t>
            </a:r>
            <a:r>
              <a:rPr lang="ru-RU" i="1" dirty="0">
                <a:latin typeface="Arial" charset="0"/>
              </a:rPr>
              <a:t>команды </a:t>
            </a:r>
            <a:r>
              <a:rPr lang="ru-RU" dirty="0">
                <a:latin typeface="Arial" charset="0"/>
              </a:rPr>
              <a:t>и </a:t>
            </a:r>
            <a:r>
              <a:rPr lang="ru-RU" i="1" dirty="0">
                <a:latin typeface="Arial" charset="0"/>
              </a:rPr>
              <a:t>данные, </a:t>
            </a:r>
            <a:r>
              <a:rPr lang="ru-RU" dirty="0">
                <a:latin typeface="Arial" charset="0"/>
              </a:rPr>
              <a:t>а в оперативную память записываются </a:t>
            </a:r>
            <a:r>
              <a:rPr lang="ru-RU" i="1" dirty="0">
                <a:latin typeface="Arial" charset="0"/>
              </a:rPr>
              <a:t>результаты</a:t>
            </a:r>
            <a:r>
              <a:rPr lang="ru-RU" dirty="0">
                <a:latin typeface="Arial" charset="0"/>
              </a:rPr>
              <a:t>;</a:t>
            </a:r>
          </a:p>
          <a:p>
            <a:pPr algn="just" hangingPunct="0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2) гарвардская архитектура</a:t>
            </a:r>
            <a:r>
              <a:rPr lang="ru-RU" dirty="0">
                <a:latin typeface="Arial" charset="0"/>
              </a:rPr>
              <a:t>, особенностью которой является физическое разделение памяти на память </a:t>
            </a:r>
            <a:r>
              <a:rPr lang="ru-RU" i="1" dirty="0">
                <a:latin typeface="Arial" charset="0"/>
              </a:rPr>
              <a:t>команд</a:t>
            </a:r>
            <a:r>
              <a:rPr lang="ru-RU" dirty="0">
                <a:latin typeface="Arial" charset="0"/>
              </a:rPr>
              <a:t> (программ) и память </a:t>
            </a:r>
            <a:r>
              <a:rPr lang="ru-RU" i="1" dirty="0">
                <a:latin typeface="Arial" charset="0"/>
              </a:rPr>
              <a:t>данных</a:t>
            </a:r>
            <a:r>
              <a:rPr lang="ru-RU" dirty="0">
                <a:latin typeface="Arial" charset="0"/>
              </a:rPr>
              <a:t>.</a:t>
            </a:r>
          </a:p>
          <a:p>
            <a:pPr algn="just" hangingPunct="0">
              <a:defRPr/>
            </a:pPr>
            <a:endParaRPr lang="ru-RU" dirty="0">
              <a:solidFill>
                <a:srgbClr val="0066FF"/>
              </a:solidFill>
              <a:latin typeface="Arial" charset="0"/>
            </a:endParaRPr>
          </a:p>
          <a:p>
            <a:pPr algn="just" hangingPunct="0">
              <a:defRPr/>
            </a:pPr>
            <a:r>
              <a:rPr lang="ru-RU" b="1" dirty="0">
                <a:solidFill>
                  <a:srgbClr val="0066FF"/>
                </a:solidFill>
                <a:latin typeface="Arial" charset="0"/>
              </a:rPr>
              <a:t>	К</a:t>
            </a:r>
            <a:r>
              <a:rPr lang="ru-RU" b="1" i="1" dirty="0">
                <a:solidFill>
                  <a:srgbClr val="0066FF"/>
                </a:solidFill>
                <a:latin typeface="Arial" charset="0"/>
              </a:rPr>
              <a:t> основным направлениям новых архитектурных и структурных решений</a:t>
            </a:r>
            <a:r>
              <a:rPr lang="ru-RU" dirty="0">
                <a:latin typeface="Arial" charset="0"/>
              </a:rPr>
              <a:t>, нацеленных на повышение производительности микропроцессоров, следует отнести использование: </a:t>
            </a:r>
          </a:p>
          <a:p>
            <a:pPr lvl="1" fontAlgn="auto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- конвейерного принципа выполнения команд</a:t>
            </a:r>
            <a:r>
              <a:rPr lang="ru-RU" i="1" dirty="0">
                <a:latin typeface="Arial" charset="0"/>
              </a:rPr>
              <a:t>;</a:t>
            </a:r>
            <a:endParaRPr lang="ru-RU" dirty="0">
              <a:latin typeface="Arial" charset="0"/>
            </a:endParaRPr>
          </a:p>
          <a:p>
            <a:pPr lvl="1" fontAlgn="auto">
              <a:defRPr/>
            </a:pPr>
            <a:r>
              <a:rPr lang="ru-RU" i="1" dirty="0">
                <a:solidFill>
                  <a:srgbClr val="FF0066"/>
                </a:solidFill>
                <a:latin typeface="Arial" charset="0"/>
              </a:rPr>
              <a:t>- суперскалярной структуры процессора</a:t>
            </a:r>
            <a:r>
              <a:rPr lang="ru-RU" i="1" dirty="0">
                <a:latin typeface="Arial" charset="0"/>
              </a:rPr>
              <a:t>.</a:t>
            </a:r>
            <a:endParaRPr lang="ru-RU" dirty="0">
              <a:latin typeface="Arial" charset="0"/>
            </a:endParaRPr>
          </a:p>
          <a:p>
            <a:pPr algn="just" hangingPunct="0">
              <a:defRPr/>
            </a:pPr>
            <a:endParaRPr lang="ru-RU" dirty="0">
              <a:solidFill>
                <a:srgbClr val="00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96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384129" y="342870"/>
            <a:ext cx="4493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b="1" dirty="0">
                <a:solidFill>
                  <a:srgbClr val="FF0000"/>
                </a:solidFill>
              </a:rPr>
              <a:t>“ИНТЕРФЕЙСНЫЕ УСТРОЙСТВА”</a:t>
            </a:r>
          </a:p>
        </p:txBody>
      </p:sp>
      <p:sp>
        <p:nvSpPr>
          <p:cNvPr id="11267" name="Rectangle 8"/>
          <p:cNvSpPr>
            <a:spLocks noChangeArrowheads="1"/>
          </p:cNvSpPr>
          <p:nvPr/>
        </p:nvSpPr>
        <p:spPr bwMode="auto">
          <a:xfrm>
            <a:off x="241300" y="1196975"/>
            <a:ext cx="871220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ru-RU" altLang="ru-RU" b="1" dirty="0">
                <a:solidFill>
                  <a:srgbClr val="0066FF"/>
                </a:solidFill>
              </a:rPr>
              <a:t>	Интерфейсные средства предназначены </a:t>
            </a:r>
            <a:r>
              <a:rPr lang="ru-RU" altLang="ru-RU" dirty="0"/>
              <a:t>для сопряжения функциональных узлов и устройств компьютера. К ним относятся </a:t>
            </a:r>
            <a:r>
              <a:rPr lang="ru-RU" altLang="ru-RU" i="1" dirty="0">
                <a:solidFill>
                  <a:srgbClr val="0066FF"/>
                </a:solidFill>
              </a:rPr>
              <a:t>шины</a:t>
            </a:r>
            <a:r>
              <a:rPr lang="ru-RU" altLang="ru-RU" dirty="0"/>
              <a:t>, </a:t>
            </a:r>
            <a:r>
              <a:rPr lang="ru-RU" altLang="ru-RU" i="1" dirty="0">
                <a:solidFill>
                  <a:srgbClr val="0066FF"/>
                </a:solidFill>
              </a:rPr>
              <a:t>конструктивные компоненты</a:t>
            </a:r>
            <a:r>
              <a:rPr lang="ru-RU" altLang="ru-RU" dirty="0"/>
              <a:t>, </a:t>
            </a:r>
            <a:r>
              <a:rPr lang="ru-RU" altLang="ru-RU" i="1" dirty="0" err="1">
                <a:solidFill>
                  <a:srgbClr val="0066FF"/>
                </a:solidFill>
              </a:rPr>
              <a:t>микросхемная</a:t>
            </a:r>
            <a:r>
              <a:rPr lang="ru-RU" altLang="ru-RU" i="1" dirty="0">
                <a:solidFill>
                  <a:srgbClr val="0066FF"/>
                </a:solidFill>
              </a:rPr>
              <a:t> логика</a:t>
            </a:r>
            <a:r>
              <a:rPr lang="ru-RU" altLang="ru-RU" dirty="0"/>
              <a:t>, </a:t>
            </a:r>
            <a:r>
              <a:rPr lang="ru-RU" altLang="ru-RU" i="1" dirty="0">
                <a:solidFill>
                  <a:srgbClr val="0066FF"/>
                </a:solidFill>
              </a:rPr>
              <a:t>средства сопряжения аналоговых</a:t>
            </a:r>
            <a:r>
              <a:rPr lang="ru-RU" altLang="ru-RU" i="1" dirty="0"/>
              <a:t> и </a:t>
            </a:r>
            <a:r>
              <a:rPr lang="ru-RU" altLang="ru-RU" i="1" dirty="0">
                <a:solidFill>
                  <a:srgbClr val="0066FF"/>
                </a:solidFill>
              </a:rPr>
              <a:t>цифровых устройств</a:t>
            </a:r>
            <a:r>
              <a:rPr lang="ru-RU" altLang="ru-RU" dirty="0"/>
              <a:t>.</a:t>
            </a:r>
          </a:p>
          <a:p>
            <a:pPr algn="just"/>
            <a:endParaRPr lang="ru-RU" altLang="ru-RU" dirty="0"/>
          </a:p>
          <a:p>
            <a:pPr algn="just"/>
            <a:r>
              <a:rPr lang="ru-RU" altLang="ru-RU" b="1" dirty="0">
                <a:solidFill>
                  <a:srgbClr val="FF0066"/>
                </a:solidFill>
              </a:rPr>
              <a:t>Шина </a:t>
            </a:r>
            <a:r>
              <a:rPr lang="en-US" altLang="ru-RU" b="1" dirty="0">
                <a:solidFill>
                  <a:srgbClr val="FF0066"/>
                </a:solidFill>
              </a:rPr>
              <a:t>ISA</a:t>
            </a:r>
            <a:r>
              <a:rPr lang="ru-RU" altLang="ru-RU" b="1" dirty="0">
                <a:solidFill>
                  <a:srgbClr val="FF0066"/>
                </a:solidFill>
              </a:rPr>
              <a:t>.</a:t>
            </a:r>
            <a:r>
              <a:rPr lang="ru-RU" altLang="ru-RU" dirty="0">
                <a:solidFill>
                  <a:srgbClr val="FF0066"/>
                </a:solidFill>
              </a:rPr>
              <a:t> </a:t>
            </a:r>
            <a:r>
              <a:rPr lang="ru-RU" altLang="ru-RU" dirty="0"/>
              <a:t>Родоначальником в семействе шин </a:t>
            </a:r>
            <a:r>
              <a:rPr lang="en-US" altLang="ru-RU" dirty="0"/>
              <a:t>ISA</a:t>
            </a:r>
            <a:r>
              <a:rPr lang="ru-RU" altLang="ru-RU" dirty="0"/>
              <a:t> (</a:t>
            </a:r>
            <a:r>
              <a:rPr lang="en-US" altLang="ru-RU" dirty="0"/>
              <a:t>Industry Standard Architecture</a:t>
            </a:r>
            <a:r>
              <a:rPr lang="ru-RU" altLang="ru-RU" dirty="0"/>
              <a:t> — промышленная стандартная архитектура) была 8-разрядная шина (8 </a:t>
            </a:r>
            <a:r>
              <a:rPr lang="en-US" altLang="ru-RU" dirty="0"/>
              <a:t>Bit ISA Bus</a:t>
            </a:r>
            <a:r>
              <a:rPr lang="ru-RU" altLang="ru-RU" dirty="0"/>
              <a:t>), которая использовалась в компьютерах класса </a:t>
            </a:r>
            <a:r>
              <a:rPr lang="en-US" altLang="ru-RU" dirty="0"/>
              <a:t>XT</a:t>
            </a:r>
            <a:r>
              <a:rPr lang="ru-RU" altLang="ru-RU" dirty="0"/>
              <a:t>, затем появилась 16-разрядная шина </a:t>
            </a:r>
            <a:r>
              <a:rPr lang="en-US" altLang="ru-RU" dirty="0"/>
              <a:t>ISA</a:t>
            </a:r>
            <a:r>
              <a:rPr lang="ru-RU" altLang="ru-RU" dirty="0"/>
              <a:t> .</a:t>
            </a:r>
          </a:p>
          <a:p>
            <a:pPr algn="just"/>
            <a:r>
              <a:rPr lang="ru-RU" altLang="ru-RU" b="1" dirty="0">
                <a:solidFill>
                  <a:srgbClr val="FF0066"/>
                </a:solidFill>
              </a:rPr>
              <a:t>Шина МСА.</a:t>
            </a:r>
            <a:r>
              <a:rPr lang="ru-RU" altLang="ru-RU" dirty="0">
                <a:solidFill>
                  <a:srgbClr val="FF0066"/>
                </a:solidFill>
              </a:rPr>
              <a:t> </a:t>
            </a:r>
            <a:r>
              <a:rPr lang="ru-RU" altLang="ru-RU" dirty="0"/>
              <a:t>Отличительной особенностью шины МСА (</a:t>
            </a:r>
            <a:r>
              <a:rPr lang="en-US" altLang="ru-RU" dirty="0" err="1"/>
              <a:t>MicroChannel</a:t>
            </a:r>
            <a:r>
              <a:rPr lang="ru-RU" altLang="ru-RU" dirty="0"/>
              <a:t> — </a:t>
            </a:r>
            <a:r>
              <a:rPr lang="ru-RU" altLang="ru-RU" dirty="0" err="1"/>
              <a:t>микроканал</a:t>
            </a:r>
            <a:r>
              <a:rPr lang="ru-RU" altLang="ru-RU" dirty="0"/>
              <a:t>) явилась повышенная пропускная способность (до 20 Мбайт/с) за счет увеличения тактовой частоты до 10 МГц и разрядности до 32 бит. </a:t>
            </a:r>
          </a:p>
          <a:p>
            <a:r>
              <a:rPr lang="ru-RU" altLang="ru-RU" b="1" dirty="0">
                <a:solidFill>
                  <a:srgbClr val="FF0066"/>
                </a:solidFill>
              </a:rPr>
              <a:t>Шина </a:t>
            </a:r>
            <a:r>
              <a:rPr lang="en-US" altLang="ru-RU" b="1" dirty="0">
                <a:solidFill>
                  <a:srgbClr val="FF0066"/>
                </a:solidFill>
              </a:rPr>
              <a:t>EISA</a:t>
            </a:r>
            <a:r>
              <a:rPr lang="ru-RU" altLang="ru-RU" b="1" dirty="0">
                <a:solidFill>
                  <a:srgbClr val="FF0066"/>
                </a:solidFill>
              </a:rPr>
              <a:t>.</a:t>
            </a:r>
            <a:r>
              <a:rPr lang="ru-RU" altLang="ru-RU" dirty="0">
                <a:solidFill>
                  <a:srgbClr val="FF0066"/>
                </a:solidFill>
              </a:rPr>
              <a:t> Р</a:t>
            </a:r>
            <a:r>
              <a:rPr lang="ru-RU" altLang="ru-RU" dirty="0"/>
              <a:t>асширенная (</a:t>
            </a:r>
            <a:r>
              <a:rPr lang="en-US" altLang="ru-RU" dirty="0"/>
              <a:t>Extended</a:t>
            </a:r>
            <a:r>
              <a:rPr lang="ru-RU" altLang="ru-RU" dirty="0"/>
              <a:t>) версия шины </a:t>
            </a:r>
            <a:r>
              <a:rPr lang="en-US" altLang="ru-RU" dirty="0"/>
              <a:t>ISA</a:t>
            </a:r>
            <a:r>
              <a:rPr lang="ru-RU" altLang="ru-RU" dirty="0"/>
              <a:t> — </a:t>
            </a:r>
            <a:r>
              <a:rPr lang="en-US" altLang="ru-RU" dirty="0"/>
              <a:t>EISA</a:t>
            </a:r>
            <a:r>
              <a:rPr lang="ru-RU" altLang="ru-RU" dirty="0"/>
              <a:t>. </a:t>
            </a:r>
          </a:p>
          <a:p>
            <a:r>
              <a:rPr lang="ru-RU" altLang="ru-RU" dirty="0"/>
              <a:t>Шина применялась для подключения контроллеров дисков и адаптеров локальных сетей в серверах (компьютерах, обладающих большим объемом памяти и высокой производительностью). </a:t>
            </a:r>
          </a:p>
        </p:txBody>
      </p:sp>
    </p:spTree>
    <p:extLst>
      <p:ext uri="{BB962C8B-B14F-4D97-AF65-F5344CB8AC3E}">
        <p14:creationId xmlns:p14="http://schemas.microsoft.com/office/powerpoint/2010/main" val="21212013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Прямоугольник 1"/>
          <p:cNvSpPr>
            <a:spLocks noChangeArrowheads="1"/>
          </p:cNvSpPr>
          <p:nvPr/>
        </p:nvSpPr>
        <p:spPr bwMode="auto">
          <a:xfrm>
            <a:off x="323850" y="404813"/>
            <a:ext cx="84963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b="1">
                <a:solidFill>
                  <a:srgbClr val="FF0066"/>
                </a:solidFill>
              </a:rPr>
              <a:t>Шина </a:t>
            </a:r>
            <a:r>
              <a:rPr lang="en-US" altLang="ru-RU" b="1">
                <a:solidFill>
                  <a:srgbClr val="FF0066"/>
                </a:solidFill>
              </a:rPr>
              <a:t>VESA</a:t>
            </a:r>
            <a:r>
              <a:rPr lang="ru-RU" altLang="ru-RU" b="1">
                <a:solidFill>
                  <a:srgbClr val="FF0066"/>
                </a:solidFill>
              </a:rPr>
              <a:t>.</a:t>
            </a:r>
            <a:r>
              <a:rPr lang="ru-RU" altLang="ru-RU"/>
              <a:t> Локальная шина </a:t>
            </a:r>
            <a:r>
              <a:rPr lang="en-US" altLang="ru-RU"/>
              <a:t>VESA</a:t>
            </a:r>
            <a:r>
              <a:rPr lang="ru-RU" altLang="ru-RU"/>
              <a:t> (</a:t>
            </a:r>
            <a:r>
              <a:rPr lang="en-US" altLang="ru-RU"/>
              <a:t>Video Electronics Standard Association</a:t>
            </a:r>
            <a:r>
              <a:rPr lang="ru-RU" altLang="ru-RU"/>
              <a:t>), или </a:t>
            </a:r>
            <a:r>
              <a:rPr lang="en-US" altLang="ru-RU"/>
              <a:t>VLB</a:t>
            </a:r>
            <a:r>
              <a:rPr lang="ru-RU" altLang="ru-RU"/>
              <a:t> (</a:t>
            </a:r>
            <a:r>
              <a:rPr lang="en-US" altLang="ru-RU"/>
              <a:t>VESA Local Bus</a:t>
            </a:r>
            <a:r>
              <a:rPr lang="ru-RU" altLang="ru-RU"/>
              <a:t>), была разработана для связи процессора с быстрыми периферийными устройствами. Шина </a:t>
            </a:r>
            <a:r>
              <a:rPr lang="en-US" altLang="ru-RU"/>
              <a:t>VLB</a:t>
            </a:r>
            <a:r>
              <a:rPr lang="ru-RU" altLang="ru-RU"/>
              <a:t> представляет собой расширение шины </a:t>
            </a:r>
            <a:r>
              <a:rPr lang="en-US" altLang="ru-RU"/>
              <a:t>ISA</a:t>
            </a:r>
            <a:r>
              <a:rPr lang="ru-RU" altLang="ru-RU"/>
              <a:t> для обмена видеоданными с процессором.</a:t>
            </a:r>
          </a:p>
          <a:p>
            <a:pPr algn="just" eaLnBrk="1"/>
            <a:r>
              <a:rPr lang="ru-RU" altLang="ru-RU" b="1">
                <a:solidFill>
                  <a:srgbClr val="FF0066"/>
                </a:solidFill>
              </a:rPr>
              <a:t>Шина РС</a:t>
            </a:r>
            <a:r>
              <a:rPr lang="en-US" altLang="ru-RU" b="1">
                <a:solidFill>
                  <a:srgbClr val="FF0066"/>
                </a:solidFill>
              </a:rPr>
              <a:t>I</a:t>
            </a:r>
            <a:r>
              <a:rPr lang="ru-RU" altLang="ru-RU" b="1">
                <a:solidFill>
                  <a:srgbClr val="FF0066"/>
                </a:solidFill>
              </a:rPr>
              <a:t>.</a:t>
            </a:r>
            <a:r>
              <a:rPr lang="ru-RU" altLang="ru-RU">
                <a:solidFill>
                  <a:srgbClr val="FF0066"/>
                </a:solidFill>
              </a:rPr>
              <a:t> </a:t>
            </a:r>
            <a:r>
              <a:rPr lang="ru-RU" altLang="ru-RU"/>
              <a:t>Шина </a:t>
            </a:r>
            <a:r>
              <a:rPr lang="en-US" altLang="ru-RU"/>
              <a:t>PCI</a:t>
            </a:r>
            <a:r>
              <a:rPr lang="ru-RU" altLang="ru-RU"/>
              <a:t> (</a:t>
            </a:r>
            <a:r>
              <a:rPr lang="en-US" altLang="ru-RU"/>
              <a:t>Peripheral Component Interconnect</a:t>
            </a:r>
            <a:r>
              <a:rPr lang="ru-RU" altLang="ru-RU"/>
              <a:t> — соединение периферийных компонентов) разработана фирмой </a:t>
            </a:r>
            <a:r>
              <a:rPr lang="en-US" altLang="ru-RU"/>
              <a:t>Intel</a:t>
            </a:r>
            <a:r>
              <a:rPr lang="ru-RU" altLang="ru-RU"/>
              <a:t> для своего нового высокопроизводительного процессора </a:t>
            </a:r>
            <a:r>
              <a:rPr lang="en-US" altLang="ru-RU"/>
              <a:t>Pentium</a:t>
            </a:r>
            <a:r>
              <a:rPr lang="ru-RU" altLang="ru-RU"/>
              <a:t>. </a:t>
            </a:r>
          </a:p>
          <a:p>
            <a:pPr algn="just" eaLnBrk="1"/>
            <a:r>
              <a:rPr lang="ru-RU" altLang="ru-RU"/>
              <a:t>Основополагающим принципом, положенным в основу шины </a:t>
            </a:r>
            <a:r>
              <a:rPr lang="en-US" altLang="ru-RU"/>
              <a:t>PCI</a:t>
            </a:r>
            <a:r>
              <a:rPr lang="ru-RU" altLang="ru-RU"/>
              <a:t>, является применение так называемых </a:t>
            </a:r>
            <a:r>
              <a:rPr lang="ru-RU" altLang="ru-RU" i="1">
                <a:solidFill>
                  <a:srgbClr val="FF0066"/>
                </a:solidFill>
              </a:rPr>
              <a:t>мостов</a:t>
            </a:r>
            <a:r>
              <a:rPr lang="ru-RU" altLang="ru-RU" i="1"/>
              <a:t> </a:t>
            </a:r>
            <a:r>
              <a:rPr lang="ru-RU" altLang="ru-RU"/>
              <a:t>(</a:t>
            </a:r>
            <a:r>
              <a:rPr lang="en-US" altLang="ru-RU"/>
              <a:t>Bridges</a:t>
            </a:r>
            <a:r>
              <a:rPr lang="ru-RU" altLang="ru-RU"/>
              <a:t>), которые осуществляют связь между шиной </a:t>
            </a:r>
            <a:r>
              <a:rPr lang="en-US" altLang="ru-RU"/>
              <a:t>PCI</a:t>
            </a:r>
            <a:r>
              <a:rPr lang="ru-RU" altLang="ru-RU"/>
              <a:t> и другими шинами.</a:t>
            </a:r>
          </a:p>
          <a:p>
            <a:pPr algn="just" eaLnBrk="1"/>
            <a:r>
              <a:rPr lang="ru-RU" altLang="ru-RU" b="1">
                <a:solidFill>
                  <a:srgbClr val="FF0066"/>
                </a:solidFill>
              </a:rPr>
              <a:t>Шина (порт) </a:t>
            </a:r>
            <a:r>
              <a:rPr lang="en-US" altLang="ru-RU" b="1">
                <a:solidFill>
                  <a:srgbClr val="FF0066"/>
                </a:solidFill>
              </a:rPr>
              <a:t>AGP</a:t>
            </a:r>
            <a:r>
              <a:rPr lang="ru-RU" altLang="ru-RU" b="1">
                <a:solidFill>
                  <a:srgbClr val="FF0066"/>
                </a:solidFill>
              </a:rPr>
              <a:t>.</a:t>
            </a:r>
            <a:r>
              <a:rPr lang="ru-RU" altLang="ru-RU">
                <a:solidFill>
                  <a:srgbClr val="FF0066"/>
                </a:solidFill>
              </a:rPr>
              <a:t> </a:t>
            </a:r>
            <a:r>
              <a:rPr lang="ru-RU" altLang="ru-RU"/>
              <a:t>Шина </a:t>
            </a:r>
            <a:r>
              <a:rPr lang="en-US" altLang="ru-RU"/>
              <a:t>AGP</a:t>
            </a:r>
            <a:r>
              <a:rPr lang="ru-RU" altLang="ru-RU"/>
              <a:t> (</a:t>
            </a:r>
            <a:r>
              <a:rPr lang="en-US" altLang="ru-RU"/>
              <a:t>Accelerated Graphics Port</a:t>
            </a:r>
            <a:r>
              <a:rPr lang="ru-RU" altLang="ru-RU"/>
              <a:t> — порт ускоренной графики) предназначена для видеоадаптера. Она подключается к компоненту </a:t>
            </a:r>
            <a:r>
              <a:rPr lang="en-US" altLang="ru-RU"/>
              <a:t>North Bridge</a:t>
            </a:r>
            <a:r>
              <a:rPr lang="ru-RU" altLang="ru-RU"/>
              <a:t> или </a:t>
            </a:r>
            <a:r>
              <a:rPr lang="en-US" altLang="ru-RU"/>
              <a:t>Memory Controller Hub</a:t>
            </a:r>
            <a:r>
              <a:rPr lang="ru-RU" altLang="ru-RU"/>
              <a:t> (</a:t>
            </a:r>
            <a:r>
              <a:rPr lang="en-US" altLang="ru-RU"/>
              <a:t>MCH</a:t>
            </a:r>
            <a:r>
              <a:rPr lang="ru-RU" altLang="ru-RU"/>
              <a:t>) набора микросхем системной логики.</a:t>
            </a:r>
          </a:p>
          <a:p>
            <a:pPr algn="just" eaLnBrk="1" hangingPunct="1"/>
            <a:r>
              <a:rPr lang="ru-RU" altLang="ru-RU" b="1">
                <a:solidFill>
                  <a:srgbClr val="FF0066"/>
                </a:solidFill>
              </a:rPr>
              <a:t>Шина </a:t>
            </a:r>
            <a:r>
              <a:rPr lang="en-US" altLang="ru-RU" b="1">
                <a:solidFill>
                  <a:srgbClr val="FF0066"/>
                </a:solidFill>
              </a:rPr>
              <a:t>SCSI</a:t>
            </a:r>
            <a:r>
              <a:rPr lang="ru-RU" altLang="ru-RU" b="1">
                <a:solidFill>
                  <a:srgbClr val="FF0066"/>
                </a:solidFill>
              </a:rPr>
              <a:t>.</a:t>
            </a:r>
            <a:r>
              <a:rPr lang="ru-RU" altLang="ru-RU">
                <a:solidFill>
                  <a:srgbClr val="FF0066"/>
                </a:solidFill>
              </a:rPr>
              <a:t> </a:t>
            </a:r>
            <a:r>
              <a:rPr lang="ru-RU" altLang="ru-RU"/>
              <a:t>Шина </a:t>
            </a:r>
            <a:r>
              <a:rPr lang="en-US" altLang="ru-RU"/>
              <a:t>SCSI</a:t>
            </a:r>
            <a:r>
              <a:rPr lang="ru-RU" altLang="ru-RU"/>
              <a:t> (</a:t>
            </a:r>
            <a:r>
              <a:rPr lang="en-US" altLang="ru-RU"/>
              <a:t>Small Computer System Interface</a:t>
            </a:r>
            <a:r>
              <a:rPr lang="ru-RU" altLang="ru-RU"/>
              <a:t> — интерфейс малых компьютеров) обеспечивает скорость передачи данных до 320 Мбайт/с и предусматривает подключение к одному адаптеру до восьми устройств (винчестеры и приводы </a:t>
            </a:r>
            <a:r>
              <a:rPr lang="en-US" altLang="ru-RU"/>
              <a:t>CD</a:t>
            </a:r>
            <a:r>
              <a:rPr lang="ru-RU" altLang="ru-RU"/>
              <a:t>-</a:t>
            </a:r>
            <a:r>
              <a:rPr lang="en-US" altLang="ru-RU"/>
              <a:t>ROM SCSI</a:t>
            </a:r>
            <a:r>
              <a:rPr lang="ru-RU" altLang="ru-RU"/>
              <a:t>, сканеры, фото- и видеокамеры и др.).</a:t>
            </a:r>
          </a:p>
        </p:txBody>
      </p:sp>
    </p:spTree>
    <p:extLst>
      <p:ext uri="{BB962C8B-B14F-4D97-AF65-F5344CB8AC3E}">
        <p14:creationId xmlns:p14="http://schemas.microsoft.com/office/powerpoint/2010/main" val="37760328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Прямоугольник 1"/>
          <p:cNvSpPr>
            <a:spLocks noChangeArrowheads="1"/>
          </p:cNvSpPr>
          <p:nvPr/>
        </p:nvSpPr>
        <p:spPr bwMode="auto">
          <a:xfrm>
            <a:off x="323850" y="1125538"/>
            <a:ext cx="84963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b="1">
                <a:solidFill>
                  <a:srgbClr val="FF0066"/>
                </a:solidFill>
              </a:rPr>
              <a:t>Шина </a:t>
            </a:r>
            <a:r>
              <a:rPr lang="en-US" altLang="ru-RU" b="1">
                <a:solidFill>
                  <a:srgbClr val="FF0066"/>
                </a:solidFill>
              </a:rPr>
              <a:t>US</a:t>
            </a:r>
            <a:r>
              <a:rPr lang="ru-RU" altLang="ru-RU" b="1">
                <a:solidFill>
                  <a:srgbClr val="FF0066"/>
                </a:solidFill>
              </a:rPr>
              <a:t>В.</a:t>
            </a:r>
            <a:r>
              <a:rPr lang="ru-RU" altLang="ru-RU">
                <a:solidFill>
                  <a:srgbClr val="FF0066"/>
                </a:solidFill>
              </a:rPr>
              <a:t> </a:t>
            </a:r>
            <a:r>
              <a:rPr lang="ru-RU" altLang="ru-RU"/>
              <a:t>Периферийная последовательная шина </a:t>
            </a:r>
            <a:r>
              <a:rPr lang="en-US" altLang="ru-RU"/>
              <a:t>USB</a:t>
            </a:r>
            <a:r>
              <a:rPr lang="ru-RU" altLang="ru-RU"/>
              <a:t> (</a:t>
            </a:r>
            <a:r>
              <a:rPr lang="en-US" altLang="ru-RU"/>
              <a:t>Universal Serial Bus</a:t>
            </a:r>
            <a:r>
              <a:rPr lang="ru-RU" altLang="ru-RU"/>
              <a:t> — последовательный универсальный порт) предназначена для подключения периферийных устройств (клавиатуры, мыши, принтера и др.) вне корпуса персонального компьютера. Шина </a:t>
            </a:r>
            <a:r>
              <a:rPr lang="en-US" altLang="ru-RU"/>
              <a:t>USB</a:t>
            </a:r>
            <a:r>
              <a:rPr lang="ru-RU" altLang="ru-RU"/>
              <a:t> поддерживает технологию </a:t>
            </a:r>
            <a:r>
              <a:rPr lang="en-US" altLang="ru-RU"/>
              <a:t>Plug and Play</a:t>
            </a:r>
            <a:r>
              <a:rPr lang="ru-RU" altLang="ru-RU"/>
              <a:t>.</a:t>
            </a:r>
          </a:p>
          <a:p>
            <a:pPr algn="just" eaLnBrk="1" hangingPunct="1"/>
            <a:r>
              <a:rPr lang="ru-RU" altLang="ru-RU" b="1">
                <a:solidFill>
                  <a:srgbClr val="FF0066"/>
                </a:solidFill>
              </a:rPr>
              <a:t>Шина </a:t>
            </a:r>
            <a:r>
              <a:rPr lang="en-US" altLang="ru-RU" b="1">
                <a:solidFill>
                  <a:srgbClr val="FF0066"/>
                </a:solidFill>
              </a:rPr>
              <a:t>IEEE</a:t>
            </a:r>
            <a:r>
              <a:rPr lang="ru-RU" altLang="ru-RU" b="1">
                <a:solidFill>
                  <a:srgbClr val="FF0066"/>
                </a:solidFill>
              </a:rPr>
              <a:t> 1394.</a:t>
            </a:r>
            <a:r>
              <a:rPr lang="ru-RU" altLang="ru-RU">
                <a:solidFill>
                  <a:srgbClr val="FF0066"/>
                </a:solidFill>
              </a:rPr>
              <a:t> </a:t>
            </a:r>
            <a:r>
              <a:rPr lang="ru-RU" altLang="ru-RU"/>
              <a:t>Стандарт </a:t>
            </a:r>
            <a:r>
              <a:rPr lang="en-US" altLang="ru-RU"/>
              <a:t>IEEE</a:t>
            </a:r>
            <a:r>
              <a:rPr lang="ru-RU" altLang="ru-RU"/>
              <a:t> 1394 на высокоскоростную локальную последовательную шину разработан на основе технологии </a:t>
            </a:r>
            <a:r>
              <a:rPr lang="en-US" altLang="ru-RU"/>
              <a:t>Fire Wire</a:t>
            </a:r>
            <a:r>
              <a:rPr lang="ru-RU" altLang="ru-RU"/>
              <a:t> (огненный провод) фирмами </a:t>
            </a:r>
            <a:r>
              <a:rPr lang="en-US" altLang="ru-RU"/>
              <a:t>Apple</a:t>
            </a:r>
            <a:r>
              <a:rPr lang="ru-RU" altLang="ru-RU"/>
              <a:t> и </a:t>
            </a:r>
            <a:r>
              <a:rPr lang="en-US" altLang="ru-RU"/>
              <a:t>Texas Instruments</a:t>
            </a:r>
            <a:r>
              <a:rPr lang="ru-RU" altLang="ru-RU"/>
              <a:t>. Он является частью нового стандарта </a:t>
            </a:r>
            <a:r>
              <a:rPr lang="en-US" altLang="ru-RU"/>
              <a:t>Serial SCSI</a:t>
            </a:r>
            <a:r>
              <a:rPr lang="ru-RU" altLang="ru-RU"/>
              <a:t> (</a:t>
            </a:r>
            <a:r>
              <a:rPr lang="en-US" altLang="ru-RU"/>
              <a:t>SCSI</a:t>
            </a:r>
            <a:r>
              <a:rPr lang="ru-RU" altLang="ru-RU"/>
              <a:t>-3). Шина </a:t>
            </a:r>
            <a:r>
              <a:rPr lang="en-US" altLang="ru-RU"/>
              <a:t>IEEE</a:t>
            </a:r>
            <a:r>
              <a:rPr lang="ru-RU" altLang="ru-RU"/>
              <a:t> 1394 предназначена для подключения жестких дисков и устройств обработки аудио- и видеоинформации. </a:t>
            </a:r>
          </a:p>
          <a:p>
            <a:pPr algn="just" eaLnBrk="1" hangingPunct="1"/>
            <a:r>
              <a:rPr lang="ru-RU" altLang="ru-RU" b="1">
                <a:solidFill>
                  <a:srgbClr val="FF0066"/>
                </a:solidFill>
              </a:rPr>
              <a:t>Шина процессора.</a:t>
            </a:r>
            <a:r>
              <a:rPr lang="ru-RU" altLang="ru-RU">
                <a:solidFill>
                  <a:srgbClr val="FF0066"/>
                </a:solidFill>
              </a:rPr>
              <a:t> </a:t>
            </a:r>
            <a:r>
              <a:rPr lang="ru-RU" altLang="ru-RU"/>
              <a:t>Эта высокоскоростная шина является ядром набора микросхем и системной платы. Используется в основном процессором для передачи данных между кэш-памятью или основной памятью и компонентом </a:t>
            </a:r>
            <a:r>
              <a:rPr lang="en-US" altLang="ru-RU"/>
              <a:t>North Bridge</a:t>
            </a:r>
            <a:r>
              <a:rPr lang="ru-RU" altLang="ru-RU"/>
              <a:t> набора микросхем. </a:t>
            </a:r>
          </a:p>
        </p:txBody>
      </p:sp>
    </p:spTree>
    <p:extLst>
      <p:ext uri="{BB962C8B-B14F-4D97-AF65-F5344CB8AC3E}">
        <p14:creationId xmlns:p14="http://schemas.microsoft.com/office/powerpoint/2010/main" val="20421942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Прямоугольник 1"/>
          <p:cNvSpPr>
            <a:spLocks noChangeArrowheads="1"/>
          </p:cNvSpPr>
          <p:nvPr/>
        </p:nvSpPr>
        <p:spPr bwMode="auto">
          <a:xfrm>
            <a:off x="323850" y="188913"/>
            <a:ext cx="8351838" cy="655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>
                <a:solidFill>
                  <a:srgbClr val="0066FF"/>
                </a:solidFill>
              </a:rPr>
              <a:t>Средства с преобразованием сигналов</a:t>
            </a:r>
            <a:r>
              <a:rPr lang="ru-RU" altLang="ru-RU">
                <a:solidFill>
                  <a:srgbClr val="0066FF"/>
                </a:solidFill>
              </a:rPr>
              <a:t>.</a:t>
            </a:r>
          </a:p>
          <a:p>
            <a:pPr algn="just" eaLnBrk="1" hangingPunct="1"/>
            <a:r>
              <a:rPr lang="ru-RU" altLang="ru-RU"/>
              <a:t> </a:t>
            </a:r>
            <a:r>
              <a:rPr lang="ru-RU" altLang="ru-RU" i="1">
                <a:solidFill>
                  <a:srgbClr val="FF0066"/>
                </a:solidFill>
              </a:rPr>
              <a:t>Системной платой </a:t>
            </a:r>
            <a:r>
              <a:rPr lang="ru-RU" altLang="ru-RU"/>
              <a:t>(</a:t>
            </a:r>
            <a:r>
              <a:rPr lang="en-US" altLang="ru-RU"/>
              <a:t>System Board</a:t>
            </a:r>
            <a:r>
              <a:rPr lang="ru-RU" altLang="ru-RU"/>
              <a:t>), или </a:t>
            </a:r>
            <a:r>
              <a:rPr lang="ru-RU" altLang="ru-RU" i="1">
                <a:solidFill>
                  <a:srgbClr val="FF0066"/>
                </a:solidFill>
              </a:rPr>
              <a:t>материнской платой </a:t>
            </a:r>
            <a:r>
              <a:rPr lang="ru-RU" altLang="ru-RU"/>
              <a:t>(</a:t>
            </a:r>
            <a:r>
              <a:rPr lang="en-US" altLang="ru-RU"/>
              <a:t>Mother Board</a:t>
            </a:r>
            <a:r>
              <a:rPr lang="ru-RU" altLang="ru-RU"/>
              <a:t>), называют основную печатную плату, на которой устанавливается процессор, оперативная память, </a:t>
            </a:r>
            <a:r>
              <a:rPr lang="en-US" altLang="ru-RU"/>
              <a:t>ROM BIOS</a:t>
            </a:r>
            <a:r>
              <a:rPr lang="ru-RU" altLang="ru-RU"/>
              <a:t> и некоторые другие системные компоненты. Системная плата обеспечивает взаимодействие процессора с основной памятью, а также расположенных на ней узлов. </a:t>
            </a:r>
          </a:p>
          <a:p>
            <a:pPr algn="just" eaLnBrk="1" hangingPunct="1"/>
            <a:r>
              <a:rPr lang="ru-RU" altLang="ru-RU" i="1">
                <a:solidFill>
                  <a:srgbClr val="FF0066"/>
                </a:solidFill>
              </a:rPr>
              <a:t>Адаптер</a:t>
            </a:r>
            <a:r>
              <a:rPr lang="ru-RU" altLang="ru-RU">
                <a:solidFill>
                  <a:srgbClr val="FF0066"/>
                </a:solidFill>
              </a:rPr>
              <a:t> </a:t>
            </a:r>
            <a:r>
              <a:rPr lang="ru-RU" altLang="ru-RU"/>
              <a:t>является средством сопряжения устройства с шиной или интерфейсом компьютера. </a:t>
            </a:r>
          </a:p>
          <a:p>
            <a:pPr algn="just" eaLnBrk="1" hangingPunct="1"/>
            <a:r>
              <a:rPr lang="ru-RU" altLang="ru-RU" i="1">
                <a:solidFill>
                  <a:srgbClr val="FF0066"/>
                </a:solidFill>
              </a:rPr>
              <a:t>Контроллер</a:t>
            </a:r>
            <a:r>
              <a:rPr lang="ru-RU" altLang="ru-RU">
                <a:solidFill>
                  <a:srgbClr val="FF0066"/>
                </a:solidFill>
              </a:rPr>
              <a:t> </a:t>
            </a:r>
            <a:r>
              <a:rPr lang="ru-RU" altLang="ru-RU"/>
              <a:t>служит тем же целям сопряжения, но в отличие от адаптера обладает дополнительными способностями к самостоятельным (интеллектуальным) действиям после получения команд от обслуживающей его программы.</a:t>
            </a:r>
          </a:p>
          <a:p>
            <a:pPr algn="just" eaLnBrk="1" hangingPunct="1"/>
            <a:r>
              <a:rPr lang="ru-RU" altLang="ru-RU" b="1">
                <a:solidFill>
                  <a:srgbClr val="0066FF"/>
                </a:solidFill>
              </a:rPr>
              <a:t>Коммуникационные средства.</a:t>
            </a:r>
            <a:r>
              <a:rPr lang="ru-RU" altLang="ru-RU">
                <a:solidFill>
                  <a:srgbClr val="0066FF"/>
                </a:solidFill>
              </a:rPr>
              <a:t> </a:t>
            </a:r>
            <a:r>
              <a:rPr lang="ru-RU" altLang="ru-RU"/>
              <a:t>Для удаленных друг от друга устройств в компьютерных системах применяют кабели различных типов — экранированные, неэкранированные с витыми парами проводов, плоские кабели-шлейфы и др. </a:t>
            </a:r>
          </a:p>
          <a:p>
            <a:pPr algn="just" eaLnBrk="1" hangingPunct="1"/>
            <a:r>
              <a:rPr lang="ru-RU" altLang="ru-RU" b="1">
                <a:solidFill>
                  <a:srgbClr val="0066FF"/>
                </a:solidFill>
              </a:rPr>
              <a:t>Системная логика.</a:t>
            </a:r>
            <a:r>
              <a:rPr lang="ru-RU" altLang="ru-RU">
                <a:solidFill>
                  <a:srgbClr val="0066FF"/>
                </a:solidFill>
              </a:rPr>
              <a:t> </a:t>
            </a:r>
            <a:r>
              <a:rPr lang="ru-RU" altLang="ru-RU"/>
              <a:t>К системной, или интерфейсной, логике относятся схемные средства (расположенные обычно на системной плате), обеспечивающие связующие функции (сопряжение) шин и устройств. </a:t>
            </a:r>
          </a:p>
        </p:txBody>
      </p:sp>
    </p:spTree>
    <p:extLst>
      <p:ext uri="{BB962C8B-B14F-4D97-AF65-F5344CB8AC3E}">
        <p14:creationId xmlns:p14="http://schemas.microsoft.com/office/powerpoint/2010/main" val="143662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512" y="843677"/>
            <a:ext cx="8568952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Bef>
                <a:spcPts val="1175"/>
              </a:spcBef>
              <a:spcAft>
                <a:spcPts val="0"/>
              </a:spcAft>
              <a:tabLst>
                <a:tab pos="114300" algn="l"/>
              </a:tabLst>
            </a:pPr>
            <a:r>
              <a:rPr lang="ru-RU" sz="2400" dirty="0">
                <a:latin typeface="Arial"/>
                <a:ea typeface="Times New Roman"/>
                <a:cs typeface="Times New Roman"/>
              </a:rPr>
              <a:t>ВМ и ВС предназначены для автоматизации процессов обра­ботки, хранения и передачи информации. </a:t>
            </a:r>
          </a:p>
          <a:p>
            <a:pPr indent="450215" algn="just">
              <a:spcBef>
                <a:spcPts val="1175"/>
              </a:spcBef>
              <a:spcAft>
                <a:spcPts val="0"/>
              </a:spcAft>
              <a:tabLst>
                <a:tab pos="114300" algn="l"/>
              </a:tabLst>
            </a:pPr>
            <a:r>
              <a:rPr lang="ru-RU" sz="2400" dirty="0">
                <a:latin typeface="Arial"/>
                <a:ea typeface="Times New Roman"/>
                <a:cs typeface="Times New Roman"/>
              </a:rPr>
              <a:t>ВМ относятся к слож­ным системам, при их описании и проектировании используются понятия и принципы, определенные в общей теории систем: си­стема, алгоритм, функция, структура, функциональная и струк­турная организации.</a:t>
            </a:r>
            <a:endParaRPr lang="ru-RU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346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1520" y="404664"/>
            <a:ext cx="864096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spcAft>
                <a:spcPts val="0"/>
              </a:spcAft>
              <a:tabLst>
                <a:tab pos="114300" algn="l"/>
              </a:tabLst>
            </a:pP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СИСТЕМА </a:t>
            </a:r>
            <a:r>
              <a:rPr lang="ru-RU" b="1" dirty="0">
                <a:latin typeface="Arial"/>
                <a:ea typeface="Times New Roman"/>
                <a:cs typeface="Times New Roman"/>
              </a:rPr>
              <a:t>- это совокупность взаимосвязанных элементов или устройств, соеди­ненных между собой для достижения определенной цели. </a:t>
            </a:r>
          </a:p>
          <a:p>
            <a:pPr indent="450215" algn="just">
              <a:spcAft>
                <a:spcPts val="0"/>
              </a:spcAft>
              <a:tabLst>
                <a:tab pos="114300" algn="l"/>
              </a:tabLst>
            </a:pPr>
            <a:endParaRPr lang="ru-RU" dirty="0">
              <a:latin typeface="Arial"/>
              <a:ea typeface="Times New Roman"/>
              <a:cs typeface="Times New Roman"/>
            </a:endParaRPr>
          </a:p>
          <a:p>
            <a:pPr indent="450215" algn="just">
              <a:spcAft>
                <a:spcPts val="0"/>
              </a:spcAft>
              <a:tabLst>
                <a:tab pos="114300" algn="l"/>
              </a:tabLst>
            </a:pPr>
            <a:r>
              <a:rPr lang="ru-RU" dirty="0">
                <a:latin typeface="Arial"/>
                <a:ea typeface="Times New Roman"/>
                <a:cs typeface="Times New Roman"/>
              </a:rPr>
              <a:t>Среди систем выделяют сложные системы. Это качественное понятие. Перечислим основные отличительные признаки сложных систем. Большая размерность - большое число элементов: сотни, тысячи. Разнородность элементов и узлов, как следствие этого - отсут­ствие единого математического аппарата для описания поведения этих элементов и узлов. Многокритериальность при оптимизации выбора вариантов построения системы.</a:t>
            </a:r>
            <a:endParaRPr lang="ru-RU" sz="1800" dirty="0">
              <a:latin typeface="Times New Roman"/>
              <a:ea typeface="Times New Roman"/>
            </a:endParaRPr>
          </a:p>
          <a:p>
            <a:pPr indent="450215" algn="just">
              <a:spcAft>
                <a:spcPts val="0"/>
              </a:spcAft>
              <a:tabLst>
                <a:tab pos="114300" algn="l"/>
              </a:tabLst>
            </a:pPr>
            <a:endParaRPr lang="ru-RU" i="1" dirty="0">
              <a:latin typeface="Arial"/>
              <a:ea typeface="Times New Roman"/>
              <a:cs typeface="Times New Roman"/>
            </a:endParaRPr>
          </a:p>
          <a:p>
            <a:pPr indent="450215" algn="just">
              <a:spcAft>
                <a:spcPts val="0"/>
              </a:spcAft>
              <a:tabLst>
                <a:tab pos="114300" algn="l"/>
              </a:tabLst>
            </a:pPr>
            <a:r>
              <a:rPr lang="ru-RU" b="1" i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ВЫЧИСЛИТЕЛЬНАЯ МАШИНА </a:t>
            </a:r>
            <a:r>
              <a:rPr lang="ru-RU" b="1" dirty="0">
                <a:latin typeface="Arial"/>
                <a:ea typeface="Times New Roman"/>
                <a:cs typeface="Times New Roman"/>
              </a:rPr>
              <a:t>- это система, выполняющая задан­ную, четко определенную последовательность операций (програм­му) в соответствии с выбранным алгоритмом обработки инфор­мации.</a:t>
            </a:r>
          </a:p>
        </p:txBody>
      </p:sp>
    </p:spTree>
    <p:extLst>
      <p:ext uri="{BB962C8B-B14F-4D97-AF65-F5344CB8AC3E}">
        <p14:creationId xmlns:p14="http://schemas.microsoft.com/office/powerpoint/2010/main" val="2014058167"/>
      </p:ext>
    </p:extLst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</TotalTime>
  <Words>6068</Words>
  <Application>Microsoft Office PowerPoint</Application>
  <PresentationFormat>Экран (4:3)</PresentationFormat>
  <Paragraphs>403</Paragraphs>
  <Slides>77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6" baseType="lpstr">
      <vt:lpstr>Arial</vt:lpstr>
      <vt:lpstr>Calibri</vt:lpstr>
      <vt:lpstr>Symbol</vt:lpstr>
      <vt:lpstr>Tahoma</vt:lpstr>
      <vt:lpstr>Times New Roman</vt:lpstr>
      <vt:lpstr>Verdana</vt:lpstr>
      <vt:lpstr>Wingdings</vt:lpstr>
      <vt:lpstr>Оформление по умолчанию</vt:lpstr>
      <vt:lpstr>Picture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Классификация ЭВМ по назначению:</vt:lpstr>
      <vt:lpstr>Классификация ЭВМ по размерам и функциональным возможностям:</vt:lpstr>
      <vt:lpstr>Различают группы ПК: </vt:lpstr>
      <vt:lpstr>Основные модели ПЭВМ, представленные на рынке:</vt:lpstr>
      <vt:lpstr>Быстродействие ЭВМ (производительность) измеряется в мегафлопах</vt:lpstr>
      <vt:lpstr>Факторы, влияющие на производительность ЭВМ </vt:lpstr>
      <vt:lpstr>Тактовая частота</vt:lpstr>
      <vt:lpstr>Разрядность</vt:lpstr>
      <vt:lpstr>В характеристику ЭВМ входят   основные параметры ВЗУ</vt:lpstr>
      <vt:lpstr>Эффективность и надежностью при эксплуатации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ПВИ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ВМКСиС</dc:creator>
  <cp:lastModifiedBy>Пользователь Windows</cp:lastModifiedBy>
  <cp:revision>160</cp:revision>
  <dcterms:created xsi:type="dcterms:W3CDTF">2008-01-10T05:46:05Z</dcterms:created>
  <dcterms:modified xsi:type="dcterms:W3CDTF">2020-09-21T07:58:33Z</dcterms:modified>
</cp:coreProperties>
</file>